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Staatliches"/>
      <p:regular r:id="rId36"/>
    </p:embeddedFont>
    <p:embeddedFont>
      <p:font typeface="News Cycle"/>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NewsCycle-regular.fntdata"/><Relationship Id="rId14" Type="http://schemas.openxmlformats.org/officeDocument/2006/relationships/slide" Target="slides/slide9.xml"/><Relationship Id="rId36" Type="http://schemas.openxmlformats.org/officeDocument/2006/relationships/font" Target="fonts/Staatliches-regular.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NewsCycle-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gif>
</file>

<file path=ppt/media/image13.png>
</file>

<file path=ppt/media/image14.gif>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qz.com/1340990/microsofts-politically-correct-chat-bot-is-even-worse-than-its-racist-one/"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ired.com/story/when-it-comes-to-gorillas-google-photos-remains-blind/"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ired.com/story/when-it-comes-to-gorillas-google-photos-remains-blind/"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hatbotslife.com/the-accountability-of-ai-case-study-microsofts-tay-experiment-ad577015181f"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6090c0537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6090c0537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https://qz.com/1340990/microsofts-politically-correct-chat-bot-is-even-worse-than-its-racist-one/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6090c05372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6090c05372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6090c05372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6090c05372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6090c05372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6090c05372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6090c05372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6090c05372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6090c05372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6090c05372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6090c05372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090c05372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6090c05372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6090c05372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6090c0537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6090c0537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6090c05372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6090c05372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6068bcd85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6068bcd85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6090c053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6090c053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6098b761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6098b761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6098b761b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6098b761b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6098b761b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6098b761b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6098b761b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6098b761b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6098b761b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6098b761b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6098b761b5_1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6098b761b5_1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6098b761b5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6098b761b5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6098b761b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6098b761b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6098b761b5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6098b761b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6090c05372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6090c05372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6098b761b5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6098b761b5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6090c05372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6090c05372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6090c0537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6090c0537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https://www.wired.com/story/when-it-comes-to-gorillas-google-photos-remains-blind/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6090c0537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6090c0537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https://www.wired.com/story/when-it-comes-to-gorillas-google-photos-remains-blind/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6090c05372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090c05372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6090c053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6090c053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https://chatbotslife.com/the-accountability-of-ai-case-study-microsofts-tay-experiment-ad577015181f</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6090c0537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6090c0537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Google Shape;12;p2"/>
          <p:cNvSpPr txBox="1"/>
          <p:nvPr/>
        </p:nvSpPr>
        <p:spPr>
          <a:xfrm>
            <a:off x="8472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Human - AI </a:t>
            </a:r>
            <a:endParaRPr b="1" sz="9600">
              <a:solidFill>
                <a:srgbClr val="F3F3F3"/>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F3F3F3"/>
                </a:solidFill>
                <a:latin typeface="Arial Rounded"/>
                <a:ea typeface="Arial Rounded"/>
                <a:cs typeface="Arial Rounded"/>
                <a:sym typeface="Arial Rounded"/>
              </a:rPr>
              <a:t>Interaction</a:t>
            </a:r>
            <a:endParaRPr b="1" sz="9600">
              <a:solidFill>
                <a:srgbClr val="F3F3F3"/>
              </a:solidFill>
              <a:latin typeface="Arial Rounded"/>
              <a:ea typeface="Arial Rounded"/>
              <a:cs typeface="Arial Rounded"/>
              <a:sym typeface="Arial Rounded"/>
            </a:endParaRPr>
          </a:p>
        </p:txBody>
      </p:sp>
      <p:sp>
        <p:nvSpPr>
          <p:cNvPr id="13" name="Google Shape;13;p2"/>
          <p:cNvSpPr txBox="1"/>
          <p:nvPr/>
        </p:nvSpPr>
        <p:spPr>
          <a:xfrm>
            <a:off x="9996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Human - AI </a:t>
            </a:r>
            <a:endParaRPr b="1" sz="9600">
              <a:solidFill>
                <a:schemeClr val="accent6"/>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chemeClr val="accent6"/>
                </a:solidFill>
                <a:latin typeface="Arial Rounded"/>
                <a:ea typeface="Arial Rounded"/>
                <a:cs typeface="Arial Rounded"/>
                <a:sym typeface="Arial Rounded"/>
              </a:rPr>
              <a:t>Interaction</a:t>
            </a:r>
            <a:endParaRPr b="1" sz="9600">
              <a:solidFill>
                <a:schemeClr val="accent6"/>
              </a:solidFill>
              <a:latin typeface="Arial Rounded"/>
              <a:ea typeface="Arial Rounded"/>
              <a:cs typeface="Arial Rounded"/>
              <a:sym typeface="Arial Rounded"/>
            </a:endParaRPr>
          </a:p>
        </p:txBody>
      </p:sp>
      <p:sp>
        <p:nvSpPr>
          <p:cNvPr id="14" name="Google Shape;14;p2"/>
          <p:cNvSpPr txBox="1"/>
          <p:nvPr/>
        </p:nvSpPr>
        <p:spPr>
          <a:xfrm>
            <a:off x="1152009" y="1005619"/>
            <a:ext cx="8821200" cy="214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Human - AI </a:t>
            </a:r>
            <a:endParaRPr b="1" sz="9600">
              <a:solidFill>
                <a:srgbClr val="000000"/>
              </a:solidFill>
              <a:latin typeface="Arial Rounded"/>
              <a:ea typeface="Arial Rounded"/>
              <a:cs typeface="Arial Rounded"/>
              <a:sym typeface="Arial Rounded"/>
            </a:endParaRPr>
          </a:p>
          <a:p>
            <a:pPr indent="0" lvl="0" marL="0" rtl="0" algn="l">
              <a:spcBef>
                <a:spcPts val="0"/>
              </a:spcBef>
              <a:spcAft>
                <a:spcPts val="0"/>
              </a:spcAft>
              <a:buNone/>
            </a:pPr>
            <a:r>
              <a:rPr b="1" lang="en" sz="9600">
                <a:solidFill>
                  <a:srgbClr val="000000"/>
                </a:solidFill>
                <a:latin typeface="Arial Rounded"/>
                <a:ea typeface="Arial Rounded"/>
                <a:cs typeface="Arial Rounded"/>
                <a:sym typeface="Arial Rounded"/>
              </a:rPr>
              <a:t>Interaction</a:t>
            </a:r>
            <a:endParaRPr b="1" sz="9600">
              <a:solidFill>
                <a:srgbClr val="000000"/>
              </a:solidFill>
              <a:latin typeface="Arial Rounded"/>
              <a:ea typeface="Arial Rounded"/>
              <a:cs typeface="Arial Rounded"/>
              <a:sym typeface="Arial Rounded"/>
            </a:endParaRPr>
          </a:p>
        </p:txBody>
      </p:sp>
      <p:sp>
        <p:nvSpPr>
          <p:cNvPr id="15" name="Google Shape;15;p2"/>
          <p:cNvSpPr/>
          <p:nvPr/>
        </p:nvSpPr>
        <p:spPr>
          <a:xfrm>
            <a:off x="-11250" y="4110250"/>
            <a:ext cx="9166500" cy="103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None/>
            </a:pPr>
            <a:r>
              <a:t/>
            </a:r>
            <a:endParaRPr b="1">
              <a:solidFill>
                <a:schemeClr val="dk1"/>
              </a:solidFill>
            </a:endParaRPr>
          </a:p>
          <a:p>
            <a:pPr indent="0" lvl="0" marL="0" rtl="0" algn="ctr">
              <a:spcBef>
                <a:spcPts val="0"/>
              </a:spcBef>
              <a:spcAft>
                <a:spcPts val="0"/>
              </a:spcAft>
              <a:buClr>
                <a:schemeClr val="dk1"/>
              </a:buClr>
              <a:buSzPts val="1100"/>
              <a:buFont typeface="Arial"/>
              <a:buNone/>
            </a:pPr>
            <a:r>
              <a:rPr b="1" lang="en">
                <a:solidFill>
                  <a:schemeClr val="dk1"/>
                </a:solidFill>
              </a:rPr>
              <a:t>Chinmay Kulkarni and Mary Beth Kery </a:t>
            </a:r>
            <a:endParaRPr b="1">
              <a:solidFill>
                <a:schemeClr val="dk1"/>
              </a:solidFill>
            </a:endParaRPr>
          </a:p>
          <a:p>
            <a:pPr indent="0" lvl="0" marL="0" rtl="0" algn="ctr">
              <a:spcBef>
                <a:spcPts val="0"/>
              </a:spcBef>
              <a:spcAft>
                <a:spcPts val="0"/>
              </a:spcAft>
              <a:buClr>
                <a:schemeClr val="dk1"/>
              </a:buClr>
              <a:buSzPts val="1100"/>
              <a:buFont typeface="Arial"/>
              <a:buNone/>
            </a:pPr>
            <a:r>
              <a:rPr b="1" lang="en" sz="1100">
                <a:solidFill>
                  <a:srgbClr val="222222"/>
                </a:solidFill>
              </a:rPr>
              <a:t>Fall 2019, Human-Computer Interaction Institute, Carnegie Mellon University</a:t>
            </a:r>
            <a:endParaRPr sz="3000">
              <a:solidFill>
                <a:schemeClr val="dk1"/>
              </a:solidFill>
              <a:latin typeface="Staatliches"/>
              <a:ea typeface="Staatliches"/>
              <a:cs typeface="Staatliches"/>
              <a:sym typeface="Staatliches"/>
            </a:endParaRPr>
          </a:p>
        </p:txBody>
      </p:sp>
      <p:sp>
        <p:nvSpPr>
          <p:cNvPr id="16" name="Google Shape;16;p2"/>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3000"/>
              <a:buFont typeface="Staatliches"/>
              <a:buNone/>
              <a:defRPr sz="3000">
                <a:solidFill>
                  <a:srgbClr val="000000"/>
                </a:solidFill>
                <a:latin typeface="Staatliches"/>
                <a:ea typeface="Staatliches"/>
                <a:cs typeface="Staatliches"/>
                <a:sym typeface="Staatliches"/>
              </a:defRPr>
            </a:lvl1pPr>
            <a:lvl2pPr lvl="1"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2pPr>
            <a:lvl3pPr lvl="2"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3pPr>
            <a:lvl4pPr lvl="3"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4pPr>
            <a:lvl5pPr lvl="4"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5pPr>
            <a:lvl6pPr lvl="5"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6pPr>
            <a:lvl7pPr lvl="6"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7pPr>
            <a:lvl8pPr lvl="7"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8pPr>
            <a:lvl9pPr lvl="8" algn="ctr">
              <a:lnSpc>
                <a:spcPct val="100000"/>
              </a:lnSpc>
              <a:spcBef>
                <a:spcPts val="0"/>
              </a:spcBef>
              <a:spcAft>
                <a:spcPts val="0"/>
              </a:spcAft>
              <a:buClr>
                <a:srgbClr val="000000"/>
              </a:buClr>
              <a:buSzPts val="1800"/>
              <a:buFont typeface="Staatliches"/>
              <a:buNone/>
              <a:defRPr sz="1800">
                <a:solidFill>
                  <a:srgbClr val="000000"/>
                </a:solidFill>
                <a:latin typeface="Staatliches"/>
                <a:ea typeface="Staatliches"/>
                <a:cs typeface="Staatliches"/>
                <a:sym typeface="Staatliches"/>
              </a:defRPr>
            </a:lvl9pPr>
          </a:lstStyle>
          <a:p/>
        </p:txBody>
      </p:sp>
      <p:sp>
        <p:nvSpPr>
          <p:cNvPr id="17" name="Google Shape;17;p2"/>
          <p:cNvSpPr/>
          <p:nvPr/>
        </p:nvSpPr>
        <p:spPr>
          <a:xfrm>
            <a:off x="-11250" y="3912900"/>
            <a:ext cx="9166500" cy="226200"/>
          </a:xfrm>
          <a:prstGeom prst="rect">
            <a:avLst/>
          </a:prstGeom>
          <a:solidFill>
            <a:srgbClr val="FFE741">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 name="Google Shape;18;p2"/>
          <p:cNvPicPr preferRelativeResize="0"/>
          <p:nvPr/>
        </p:nvPicPr>
        <p:blipFill>
          <a:blip r:embed="rId3">
            <a:alphaModFix/>
          </a:blip>
          <a:stretch>
            <a:fillRect/>
          </a:stretch>
        </p:blipFill>
        <p:spPr>
          <a:xfrm>
            <a:off x="7734577" y="4110202"/>
            <a:ext cx="1775423" cy="10333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2" name="Google Shape;52;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3" name="Google Shape;53;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6" name="Shape 56"/>
        <p:cNvGrpSpPr/>
        <p:nvPr/>
      </p:nvGrpSpPr>
      <p:grpSpPr>
        <a:xfrm>
          <a:off x="0" y="0"/>
          <a:ext cx="0" cy="0"/>
          <a:chOff x="0" y="0"/>
          <a:chExt cx="0" cy="0"/>
        </a:xfrm>
      </p:grpSpPr>
      <p:sp>
        <p:nvSpPr>
          <p:cNvPr id="57" name="Google Shape;57;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8" name="Google Shape;58;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9" name="Google Shape;59;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24" name="Google Shape;24;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sz="1200"/>
            </a:lvl1pPr>
            <a:lvl2pPr lvl="1">
              <a:buNone/>
              <a:defRPr sz="1200"/>
            </a:lvl2pPr>
            <a:lvl3pPr lvl="2">
              <a:buNone/>
              <a:defRPr sz="1200"/>
            </a:lvl3pPr>
            <a:lvl4pPr lvl="3">
              <a:buNone/>
              <a:defRPr sz="1200"/>
            </a:lvl4pPr>
            <a:lvl5pPr lvl="4">
              <a:buNone/>
              <a:defRPr sz="1200"/>
            </a:lvl5pPr>
            <a:lvl6pPr lvl="5">
              <a:buNone/>
              <a:defRPr sz="1200"/>
            </a:lvl6pPr>
            <a:lvl7pPr lvl="6">
              <a:buNone/>
              <a:defRPr sz="1200"/>
            </a:lvl7pPr>
            <a:lvl8pPr lvl="7">
              <a:buNone/>
              <a:defRPr sz="1200"/>
            </a:lvl8pPr>
            <a:lvl9pPr lvl="8">
              <a:buNone/>
              <a:defRPr sz="12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ews Cycle"/>
              <a:buNone/>
              <a:defRPr b="1">
                <a:latin typeface="News Cycle"/>
                <a:ea typeface="News Cycle"/>
                <a:cs typeface="News Cycle"/>
                <a:sym typeface="News Cycle"/>
              </a:defRPr>
            </a:lvl1pPr>
            <a:lvl2pPr lvl="1">
              <a:spcBef>
                <a:spcPts val="0"/>
              </a:spcBef>
              <a:spcAft>
                <a:spcPts val="0"/>
              </a:spcAft>
              <a:buSzPts val="2800"/>
              <a:buFont typeface="News Cycle"/>
              <a:buNone/>
              <a:defRPr b="1">
                <a:latin typeface="News Cycle"/>
                <a:ea typeface="News Cycle"/>
                <a:cs typeface="News Cycle"/>
                <a:sym typeface="News Cycle"/>
              </a:defRPr>
            </a:lvl2pPr>
            <a:lvl3pPr lvl="2">
              <a:spcBef>
                <a:spcPts val="0"/>
              </a:spcBef>
              <a:spcAft>
                <a:spcPts val="0"/>
              </a:spcAft>
              <a:buSzPts val="2800"/>
              <a:buFont typeface="News Cycle"/>
              <a:buNone/>
              <a:defRPr b="1">
                <a:latin typeface="News Cycle"/>
                <a:ea typeface="News Cycle"/>
                <a:cs typeface="News Cycle"/>
                <a:sym typeface="News Cycle"/>
              </a:defRPr>
            </a:lvl3pPr>
            <a:lvl4pPr lvl="3">
              <a:spcBef>
                <a:spcPts val="0"/>
              </a:spcBef>
              <a:spcAft>
                <a:spcPts val="0"/>
              </a:spcAft>
              <a:buSzPts val="2800"/>
              <a:buFont typeface="News Cycle"/>
              <a:buNone/>
              <a:defRPr b="1">
                <a:latin typeface="News Cycle"/>
                <a:ea typeface="News Cycle"/>
                <a:cs typeface="News Cycle"/>
                <a:sym typeface="News Cycle"/>
              </a:defRPr>
            </a:lvl4pPr>
            <a:lvl5pPr lvl="4">
              <a:spcBef>
                <a:spcPts val="0"/>
              </a:spcBef>
              <a:spcAft>
                <a:spcPts val="0"/>
              </a:spcAft>
              <a:buSzPts val="2800"/>
              <a:buFont typeface="News Cycle"/>
              <a:buNone/>
              <a:defRPr b="1">
                <a:latin typeface="News Cycle"/>
                <a:ea typeface="News Cycle"/>
                <a:cs typeface="News Cycle"/>
                <a:sym typeface="News Cycle"/>
              </a:defRPr>
            </a:lvl5pPr>
            <a:lvl6pPr lvl="5">
              <a:spcBef>
                <a:spcPts val="0"/>
              </a:spcBef>
              <a:spcAft>
                <a:spcPts val="0"/>
              </a:spcAft>
              <a:buSzPts val="2800"/>
              <a:buFont typeface="News Cycle"/>
              <a:buNone/>
              <a:defRPr b="1">
                <a:latin typeface="News Cycle"/>
                <a:ea typeface="News Cycle"/>
                <a:cs typeface="News Cycle"/>
                <a:sym typeface="News Cycle"/>
              </a:defRPr>
            </a:lvl6pPr>
            <a:lvl7pPr lvl="6">
              <a:spcBef>
                <a:spcPts val="0"/>
              </a:spcBef>
              <a:spcAft>
                <a:spcPts val="0"/>
              </a:spcAft>
              <a:buSzPts val="2800"/>
              <a:buFont typeface="News Cycle"/>
              <a:buNone/>
              <a:defRPr b="1">
                <a:latin typeface="News Cycle"/>
                <a:ea typeface="News Cycle"/>
                <a:cs typeface="News Cycle"/>
                <a:sym typeface="News Cycle"/>
              </a:defRPr>
            </a:lvl7pPr>
            <a:lvl8pPr lvl="7">
              <a:spcBef>
                <a:spcPts val="0"/>
              </a:spcBef>
              <a:spcAft>
                <a:spcPts val="0"/>
              </a:spcAft>
              <a:buSzPts val="2800"/>
              <a:buFont typeface="News Cycle"/>
              <a:buNone/>
              <a:defRPr b="1">
                <a:latin typeface="News Cycle"/>
                <a:ea typeface="News Cycle"/>
                <a:cs typeface="News Cycle"/>
                <a:sym typeface="News Cycle"/>
              </a:defRPr>
            </a:lvl8pPr>
            <a:lvl9pPr lvl="8">
              <a:spcBef>
                <a:spcPts val="0"/>
              </a:spcBef>
              <a:spcAft>
                <a:spcPts val="0"/>
              </a:spcAft>
              <a:buSzPts val="2800"/>
              <a:buFont typeface="News Cycle"/>
              <a:buNone/>
              <a:defRPr b="1">
                <a:latin typeface="News Cycle"/>
                <a:ea typeface="News Cycle"/>
                <a:cs typeface="News Cycle"/>
                <a:sym typeface="News Cycl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 name="Google Shape;44;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5" name="Google Shape;45;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6" name="Google Shape;46;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9" name="Google Shape;49;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1pPr>
            <a:lvl2pPr lvl="1">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2pPr>
            <a:lvl3pPr lvl="2">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3pPr>
            <a:lvl4pPr lvl="3">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4pPr>
            <a:lvl5pPr lvl="4">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5pPr>
            <a:lvl6pPr lvl="5">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6pPr>
            <a:lvl7pPr lvl="6">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7pPr>
            <a:lvl8pPr lvl="7">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8pPr>
            <a:lvl9pPr lvl="8">
              <a:spcBef>
                <a:spcPts val="0"/>
              </a:spcBef>
              <a:spcAft>
                <a:spcPts val="0"/>
              </a:spcAft>
              <a:buClr>
                <a:schemeClr val="dk1"/>
              </a:buClr>
              <a:buSzPts val="2800"/>
              <a:buFont typeface="News Cycle"/>
              <a:buNone/>
              <a:defRPr b="1" sz="2800">
                <a:solidFill>
                  <a:schemeClr val="dk1"/>
                </a:solidFill>
                <a:latin typeface="News Cycle"/>
                <a:ea typeface="News Cycle"/>
                <a:cs typeface="News Cycle"/>
                <a:sym typeface="News Cycl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87450" y="0"/>
            <a:ext cx="75912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accent6"/>
                </a:solidFill>
                <a:highlight>
                  <a:srgbClr val="222222"/>
                </a:highlight>
                <a:latin typeface="Arial Rounded"/>
                <a:ea typeface="Arial Rounded"/>
                <a:cs typeface="Arial Rounded"/>
                <a:sym typeface="Arial Rounded"/>
              </a:rPr>
              <a:t>          Human-AI Interaction Fall 19  .</a:t>
            </a:r>
            <a:endParaRPr b="1" sz="1100"/>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gif"/><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gif"/><Relationship Id="rId4" Type="http://schemas.openxmlformats.org/officeDocument/2006/relationships/image" Target="../media/image11.gif"/><Relationship Id="rId5" Type="http://schemas.openxmlformats.org/officeDocument/2006/relationships/image" Target="../media/image14.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docs.google.com/document/d/1n_HmeUmrPiEe3mqr_FIT_tSnIROFbipJ-W9bTxGpjrE/" TargetMode="External"/><Relationship Id="rId4" Type="http://schemas.openxmlformats.org/officeDocument/2006/relationships/image" Target="../media/image12.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docs.google.com/document/d/1eek6UBaVyRI6LdHMGlmrMj7yrCwiDlD-W3UxVkmOmL4" TargetMode="External"/><Relationship Id="rId4" Type="http://schemas.openxmlformats.org/officeDocument/2006/relationships/image" Target="../media/image12.g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docs.google.com/document/d/1OkEwLlo7ZAFGEIBChwBR0Om_MpgvEcPQ6mxMuQBTNj4/" TargetMode="External"/><Relationship Id="rId4" Type="http://schemas.openxmlformats.org/officeDocument/2006/relationships/image" Target="../media/image12.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docs.google.com/document/d/1OkEwLlo7ZAFGEIBChwBR0Om_MpgvEcPQ6mxMuQBTNj4/" TargetMode="External"/><Relationship Id="rId4" Type="http://schemas.openxmlformats.org/officeDocument/2006/relationships/image" Target="../media/image12.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docs.google.com/document/d/1OkEwLlo7ZAFGEIBChwBR0Om_MpgvEcPQ6mxMuQBTNj4/" TargetMode="External"/><Relationship Id="rId4" Type="http://schemas.openxmlformats.org/officeDocument/2006/relationships/image" Target="../media/image12.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7.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idx="1" type="subTitle"/>
          </p:nvPr>
        </p:nvSpPr>
        <p:spPr>
          <a:xfrm>
            <a:off x="311700" y="40734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Matchmaking AI/ML technology with Use cases</a:t>
            </a:r>
            <a:endParaRPr/>
          </a:p>
        </p:txBody>
      </p:sp>
      <p:sp>
        <p:nvSpPr>
          <p:cNvPr id="65" name="Google Shape;65;p14"/>
          <p:cNvSpPr/>
          <p:nvPr/>
        </p:nvSpPr>
        <p:spPr>
          <a:xfrm>
            <a:off x="8000" y="104150"/>
            <a:ext cx="1287900" cy="312600"/>
          </a:xfrm>
          <a:prstGeom prst="rect">
            <a:avLst/>
          </a:prstGeom>
          <a:solidFill>
            <a:srgbClr val="2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rgbClr val="FFFFFF"/>
                </a:solidFill>
              </a:rPr>
              <a:t>No quiz today!</a:t>
            </a:r>
            <a:endParaRPr b="1" sz="1200">
              <a:solidFill>
                <a:schemeClr val="accent6"/>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Mitigating: </a:t>
            </a:r>
            <a:r>
              <a:rPr i="1" lang="en"/>
              <a:t>Severe </a:t>
            </a:r>
            <a:r>
              <a:rPr lang="en"/>
              <a:t>Failure</a:t>
            </a:r>
            <a:endParaRPr/>
          </a:p>
        </p:txBody>
      </p:sp>
      <p:sp>
        <p:nvSpPr>
          <p:cNvPr id="135" name="Google Shape;135;p23"/>
          <p:cNvSpPr txBox="1"/>
          <p:nvPr>
            <p:ph idx="1" type="body"/>
          </p:nvPr>
        </p:nvSpPr>
        <p:spPr>
          <a:xfrm>
            <a:off x="311700" y="1152475"/>
            <a:ext cx="3719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a:latin typeface="News Cycle"/>
                <a:ea typeface="News Cycle"/>
                <a:cs typeface="News Cycle"/>
                <a:sym typeface="News Cycle"/>
              </a:rPr>
              <a:t>It’s easier to program trigger-blindness than teach a bot how to recognize nuance. But the line between casual use (“We’re all Jews here”) and anti-Semitism (“They’re all Jews here”) can be difficult even for humans to parse.</a:t>
            </a:r>
            <a:r>
              <a:rPr lang="en"/>
              <a:t>”</a:t>
            </a:r>
            <a:endParaRPr/>
          </a:p>
          <a:p>
            <a:pPr indent="0" lvl="0" marL="0" rtl="0" algn="l">
              <a:spcBef>
                <a:spcPts val="1600"/>
              </a:spcBef>
              <a:spcAft>
                <a:spcPts val="1600"/>
              </a:spcAft>
              <a:buNone/>
            </a:pPr>
            <a:r>
              <a:rPr lang="en"/>
              <a:t>… “</a:t>
            </a:r>
            <a:r>
              <a:rPr lang="en">
                <a:latin typeface="News Cycle"/>
                <a:ea typeface="News Cycle"/>
                <a:cs typeface="News Cycle"/>
                <a:sym typeface="News Cycle"/>
              </a:rPr>
              <a:t>Zo’s uncompromising approach to a whole cast of topics represents a troubling trend in AI: censorship without context” </a:t>
            </a:r>
            <a:r>
              <a:rPr lang="en" sz="1400"/>
              <a:t>-  Chloe Rose Stuart-Ulin, Quartz</a:t>
            </a:r>
            <a:endParaRPr sz="1400"/>
          </a:p>
        </p:txBody>
      </p:sp>
      <p:sp>
        <p:nvSpPr>
          <p:cNvPr id="136" name="Google Shape;136;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7" name="Google Shape;137;p23"/>
          <p:cNvPicPr preferRelativeResize="0"/>
          <p:nvPr/>
        </p:nvPicPr>
        <p:blipFill rotWithShape="1">
          <a:blip r:embed="rId3">
            <a:alphaModFix/>
          </a:blip>
          <a:srcRect b="15921" l="33150" r="0" t="13376"/>
          <a:stretch/>
        </p:blipFill>
        <p:spPr>
          <a:xfrm>
            <a:off x="4689375" y="0"/>
            <a:ext cx="4454626" cy="2796250"/>
          </a:xfrm>
          <a:prstGeom prst="rect">
            <a:avLst/>
          </a:prstGeom>
          <a:noFill/>
          <a:ln>
            <a:noFill/>
          </a:ln>
        </p:spPr>
      </p:pic>
      <p:pic>
        <p:nvPicPr>
          <p:cNvPr id="138" name="Google Shape;138;p23"/>
          <p:cNvPicPr preferRelativeResize="0"/>
          <p:nvPr/>
        </p:nvPicPr>
        <p:blipFill rotWithShape="1">
          <a:blip r:embed="rId3">
            <a:alphaModFix/>
          </a:blip>
          <a:srcRect b="41371" l="0" r="68019" t="14973"/>
          <a:stretch/>
        </p:blipFill>
        <p:spPr>
          <a:xfrm>
            <a:off x="6531925" y="3046175"/>
            <a:ext cx="2131076" cy="1726650"/>
          </a:xfrm>
          <a:prstGeom prst="rect">
            <a:avLst/>
          </a:prstGeom>
          <a:noFill/>
          <a:ln>
            <a:noFill/>
          </a:ln>
        </p:spPr>
      </p:pic>
      <p:pic>
        <p:nvPicPr>
          <p:cNvPr id="139" name="Google Shape;139;p23"/>
          <p:cNvPicPr preferRelativeResize="0"/>
          <p:nvPr/>
        </p:nvPicPr>
        <p:blipFill>
          <a:blip r:embed="rId4">
            <a:alphaModFix/>
          </a:blip>
          <a:stretch>
            <a:fillRect/>
          </a:stretch>
        </p:blipFill>
        <p:spPr>
          <a:xfrm>
            <a:off x="4571990" y="2888275"/>
            <a:ext cx="1835086" cy="22552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Uncertainty &amp; Unpredictability for companies &amp; designers </a:t>
            </a:r>
            <a:endParaRPr/>
          </a:p>
        </p:txBody>
      </p:sp>
      <p:sp>
        <p:nvSpPr>
          <p:cNvPr id="145" name="Google Shape;145;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t>‹#›</a:t>
            </a:fld>
            <a:endParaRPr sz="1200"/>
          </a:p>
        </p:txBody>
      </p:sp>
      <p:sp>
        <p:nvSpPr>
          <p:cNvPr id="146" name="Google Shape;146;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It can be very hard (</a:t>
            </a:r>
            <a:r>
              <a:rPr lang="en"/>
              <a:t>sometimes </a:t>
            </a:r>
            <a:r>
              <a:rPr lang="en"/>
              <a:t>today impossible) to predict all the kinds of </a:t>
            </a:r>
            <a:r>
              <a:rPr lang="en"/>
              <a:t>scenarios</a:t>
            </a:r>
            <a:r>
              <a:rPr lang="en"/>
              <a:t> your system could wind up in</a:t>
            </a:r>
            <a:endParaRPr/>
          </a:p>
          <a:p>
            <a:pPr indent="-342900" lvl="0" marL="457200" rtl="0" algn="l">
              <a:spcBef>
                <a:spcPts val="1000"/>
              </a:spcBef>
              <a:spcAft>
                <a:spcPts val="0"/>
              </a:spcAft>
              <a:buSzPts val="1800"/>
              <a:buChar char="-"/>
            </a:pPr>
            <a:r>
              <a:rPr lang="en"/>
              <a:t>An </a:t>
            </a:r>
            <a:r>
              <a:rPr b="1" lang="en">
                <a:solidFill>
                  <a:srgbClr val="000000"/>
                </a:solidFill>
              </a:rPr>
              <a:t>unkown-unkown </a:t>
            </a:r>
            <a:r>
              <a:rPr lang="en"/>
              <a:t>is a situation out there in the world that your system won’t handle correctly </a:t>
            </a:r>
            <a:r>
              <a:rPr i="1" lang="en"/>
              <a:t>but won’t know it’s wrong</a:t>
            </a:r>
            <a:endParaRPr/>
          </a:p>
          <a:p>
            <a:pPr indent="-342900" lvl="0" marL="457200" rtl="0" algn="l">
              <a:spcBef>
                <a:spcPts val="1000"/>
              </a:spcBef>
              <a:spcAft>
                <a:spcPts val="0"/>
              </a:spcAft>
              <a:buSzPts val="1800"/>
              <a:buChar char="-"/>
            </a:pPr>
            <a:r>
              <a:rPr lang="en"/>
              <a:t>Model performance will likely change/degrade as time passes</a:t>
            </a:r>
            <a:endParaRPr/>
          </a:p>
          <a:p>
            <a:pPr indent="-317500" lvl="1" marL="914400" rtl="0" algn="l">
              <a:spcBef>
                <a:spcPts val="1000"/>
              </a:spcBef>
              <a:spcAft>
                <a:spcPts val="0"/>
              </a:spcAft>
              <a:buSzPts val="1400"/>
              <a:buChar char="-"/>
            </a:pPr>
            <a:r>
              <a:rPr lang="en"/>
              <a:t>Because users </a:t>
            </a:r>
            <a:r>
              <a:rPr i="1" lang="en"/>
              <a:t>change</a:t>
            </a:r>
            <a:r>
              <a:rPr lang="en"/>
              <a:t> how they interact with the system</a:t>
            </a:r>
            <a:endParaRPr/>
          </a:p>
          <a:p>
            <a:pPr indent="-317500" lvl="1" marL="914400" rtl="0" algn="l">
              <a:spcBef>
                <a:spcPts val="1000"/>
              </a:spcBef>
              <a:spcAft>
                <a:spcPts val="1000"/>
              </a:spcAft>
              <a:buSzPts val="1400"/>
              <a:buChar char="-"/>
            </a:pPr>
            <a:r>
              <a:rPr lang="en"/>
              <a:t>Because it sees new data that looks less like it’s training data</a:t>
            </a:r>
            <a:endParaRPr i="1"/>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type="title"/>
          </p:nvPr>
        </p:nvSpPr>
        <p:spPr>
          <a:xfrm>
            <a:off x="311700" y="1892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are some everyday errors we can expect?</a:t>
            </a:r>
            <a:endParaRPr/>
          </a:p>
        </p:txBody>
      </p:sp>
      <p:sp>
        <p:nvSpPr>
          <p:cNvPr id="152" name="Google Shape;152;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ML/AI error: </a:t>
            </a:r>
            <a:r>
              <a:rPr b="0" lang="en"/>
              <a:t>Poor model performance</a:t>
            </a:r>
            <a:endParaRPr b="0"/>
          </a:p>
        </p:txBody>
      </p:sp>
      <p:sp>
        <p:nvSpPr>
          <p:cNvPr id="158" name="Google Shape;158;p26"/>
          <p:cNvSpPr txBox="1"/>
          <p:nvPr>
            <p:ph idx="1" type="body"/>
          </p:nvPr>
        </p:nvSpPr>
        <p:spPr>
          <a:xfrm>
            <a:off x="311700" y="1152475"/>
            <a:ext cx="8520600" cy="3380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Usually</a:t>
            </a:r>
            <a:r>
              <a:rPr lang="en"/>
              <a:t> solvable by </a:t>
            </a:r>
            <a:r>
              <a:rPr lang="en"/>
              <a:t>acquiring</a:t>
            </a:r>
            <a:r>
              <a:rPr lang="en"/>
              <a:t> more training data for the situations the model is weakest at</a:t>
            </a:r>
            <a:endParaRPr/>
          </a:p>
          <a:p>
            <a:pPr indent="-342900" lvl="0" marL="457200" rtl="0" algn="l">
              <a:spcBef>
                <a:spcPts val="1000"/>
              </a:spcBef>
              <a:spcAft>
                <a:spcPts val="0"/>
              </a:spcAft>
              <a:buClr>
                <a:srgbClr val="000000"/>
              </a:buClr>
              <a:buSzPts val="1800"/>
              <a:buChar char="-"/>
            </a:pPr>
            <a:r>
              <a:rPr b="1" lang="en">
                <a:solidFill>
                  <a:srgbClr val="000000"/>
                </a:solidFill>
              </a:rPr>
              <a:t>Data is expensive </a:t>
            </a:r>
            <a:r>
              <a:rPr lang="en"/>
              <a:t>to collect, and your company or organization has limited resources. Prioritizing </a:t>
            </a:r>
            <a:r>
              <a:rPr i="1" lang="en"/>
              <a:t>what</a:t>
            </a:r>
            <a:r>
              <a:rPr lang="en"/>
              <a:t> specific data to collect is essential</a:t>
            </a:r>
            <a:endParaRPr/>
          </a:p>
          <a:p>
            <a:pPr indent="-342900" lvl="0" marL="457200" rtl="0" algn="l">
              <a:spcBef>
                <a:spcPts val="1000"/>
              </a:spcBef>
              <a:spcAft>
                <a:spcPts val="1000"/>
              </a:spcAft>
              <a:buSzPts val="1800"/>
              <a:buChar char="-"/>
            </a:pPr>
            <a:r>
              <a:rPr lang="en"/>
              <a:t>Designers can use rule or non-ML based fallbacks to still deliver the user </a:t>
            </a:r>
            <a:r>
              <a:rPr i="1" lang="en"/>
              <a:t>some</a:t>
            </a:r>
            <a:r>
              <a:rPr lang="en"/>
              <a:t> value when model performance isn’t good enough for some cases</a:t>
            </a:r>
            <a:endParaRPr/>
          </a:p>
        </p:txBody>
      </p:sp>
      <p:sp>
        <p:nvSpPr>
          <p:cNvPr id="159" name="Google Shape;159;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ML/AI error: </a:t>
            </a:r>
            <a:r>
              <a:rPr b="0" lang="en"/>
              <a:t>Low </a:t>
            </a:r>
            <a:r>
              <a:rPr b="0" lang="en"/>
              <a:t>confidence or </a:t>
            </a:r>
            <a:r>
              <a:rPr b="0" i="1" lang="en"/>
              <a:t>false</a:t>
            </a:r>
            <a:r>
              <a:rPr b="0" lang="en"/>
              <a:t> High confidence in a prediction</a:t>
            </a:r>
            <a:endParaRPr b="0"/>
          </a:p>
        </p:txBody>
      </p:sp>
      <p:sp>
        <p:nvSpPr>
          <p:cNvPr id="165" name="Google Shape;165;p27"/>
          <p:cNvSpPr txBox="1"/>
          <p:nvPr>
            <p:ph idx="1" type="body"/>
          </p:nvPr>
        </p:nvSpPr>
        <p:spPr>
          <a:xfrm>
            <a:off x="311700" y="1457275"/>
            <a:ext cx="8520600" cy="3155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Low confidence predictions can mean that the model has lower performance, or the phenomena itself is just… less predictable</a:t>
            </a:r>
            <a:endParaRPr/>
          </a:p>
          <a:p>
            <a:pPr indent="-342900" lvl="0" marL="457200" rtl="0" algn="l">
              <a:spcBef>
                <a:spcPts val="1000"/>
              </a:spcBef>
              <a:spcAft>
                <a:spcPts val="0"/>
              </a:spcAft>
              <a:buSzPts val="1800"/>
              <a:buChar char="-"/>
            </a:pPr>
            <a:r>
              <a:rPr lang="en"/>
              <a:t>Communicating with the user </a:t>
            </a:r>
            <a:r>
              <a:rPr b="1" lang="en">
                <a:solidFill>
                  <a:srgbClr val="000000"/>
                </a:solidFill>
              </a:rPr>
              <a:t>or</a:t>
            </a:r>
            <a:r>
              <a:rPr lang="en"/>
              <a:t> providing good </a:t>
            </a:r>
            <a:r>
              <a:rPr b="1" lang="en">
                <a:solidFill>
                  <a:srgbClr val="000000"/>
                </a:solidFill>
              </a:rPr>
              <a:t>non-AI/ML fallbacks</a:t>
            </a:r>
            <a:r>
              <a:rPr lang="en"/>
              <a:t> is key</a:t>
            </a:r>
            <a:endParaRPr/>
          </a:p>
          <a:p>
            <a:pPr indent="-342900" lvl="0" marL="457200" rtl="0" algn="l">
              <a:spcBef>
                <a:spcPts val="1000"/>
              </a:spcBef>
              <a:spcAft>
                <a:spcPts val="0"/>
              </a:spcAft>
              <a:buSzPts val="1800"/>
              <a:buChar char="-"/>
            </a:pPr>
            <a:r>
              <a:rPr lang="en"/>
              <a:t>High confidence (</a:t>
            </a:r>
            <a:r>
              <a:rPr b="1" lang="en">
                <a:solidFill>
                  <a:srgbClr val="000000"/>
                </a:solidFill>
              </a:rPr>
              <a:t>when the model is really wrong</a:t>
            </a:r>
            <a:r>
              <a:rPr lang="en"/>
              <a:t>) is worse</a:t>
            </a:r>
            <a:endParaRPr/>
          </a:p>
          <a:p>
            <a:pPr indent="-317500" lvl="1" marL="914400" rtl="0" algn="l">
              <a:spcBef>
                <a:spcPts val="0"/>
              </a:spcBef>
              <a:spcAft>
                <a:spcPts val="0"/>
              </a:spcAft>
              <a:buSzPts val="1400"/>
              <a:buChar char="-"/>
            </a:pPr>
            <a:r>
              <a:rPr lang="en"/>
              <a:t>Unkown unkown errors</a:t>
            </a:r>
            <a:endParaRPr/>
          </a:p>
          <a:p>
            <a:pPr indent="-342900" lvl="0" marL="457200" rtl="0" algn="l">
              <a:spcBef>
                <a:spcPts val="1000"/>
              </a:spcBef>
              <a:spcAft>
                <a:spcPts val="0"/>
              </a:spcAft>
              <a:buSzPts val="1800"/>
              <a:buChar char="-"/>
            </a:pPr>
            <a:r>
              <a:rPr lang="en"/>
              <a:t>Need to give the user some </a:t>
            </a:r>
            <a:r>
              <a:rPr b="1" lang="en">
                <a:solidFill>
                  <a:srgbClr val="000000"/>
                </a:solidFill>
              </a:rPr>
              <a:t>error correction</a:t>
            </a:r>
            <a:r>
              <a:rPr lang="en"/>
              <a:t> or </a:t>
            </a:r>
            <a:r>
              <a:rPr b="1" lang="en">
                <a:solidFill>
                  <a:srgbClr val="000000"/>
                </a:solidFill>
              </a:rPr>
              <a:t>feedback</a:t>
            </a:r>
            <a:r>
              <a:rPr lang="en"/>
              <a:t> method to deal when this happens</a:t>
            </a:r>
            <a:endParaRPr/>
          </a:p>
        </p:txBody>
      </p:sp>
      <p:sp>
        <p:nvSpPr>
          <p:cNvPr id="166" name="Google Shape;166;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ML/AI error: </a:t>
            </a:r>
            <a:r>
              <a:rPr b="0" lang="en"/>
              <a:t>Relevance errors</a:t>
            </a:r>
            <a:endParaRPr b="0"/>
          </a:p>
        </p:txBody>
      </p:sp>
      <p:sp>
        <p:nvSpPr>
          <p:cNvPr id="172" name="Google Shape;172;p28"/>
          <p:cNvSpPr txBox="1"/>
          <p:nvPr>
            <p:ph idx="1" type="body"/>
          </p:nvPr>
        </p:nvSpPr>
        <p:spPr>
          <a:xfrm>
            <a:off x="311700" y="1152475"/>
            <a:ext cx="8520600" cy="24777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Airbnb suggesting ‘fun local activities’ when you’re traveling for a funeral</a:t>
            </a:r>
            <a:endParaRPr/>
          </a:p>
          <a:p>
            <a:pPr indent="-342900" lvl="0" marL="457200" rtl="0" algn="l">
              <a:lnSpc>
                <a:spcPct val="150000"/>
              </a:lnSpc>
              <a:spcBef>
                <a:spcPts val="1000"/>
              </a:spcBef>
              <a:spcAft>
                <a:spcPts val="0"/>
              </a:spcAft>
              <a:buSzPts val="1800"/>
              <a:buChar char="-"/>
            </a:pPr>
            <a:r>
              <a:rPr lang="en"/>
              <a:t>Exercise app suggesting ‘time to get up and walk!’ when you’re seated on a long flight</a:t>
            </a:r>
            <a:endParaRPr/>
          </a:p>
          <a:p>
            <a:pPr indent="-342900" lvl="0" marL="457200" rtl="0" algn="l">
              <a:lnSpc>
                <a:spcPct val="150000"/>
              </a:lnSpc>
              <a:spcBef>
                <a:spcPts val="1000"/>
              </a:spcBef>
              <a:spcAft>
                <a:spcPts val="1000"/>
              </a:spcAft>
              <a:buSzPts val="1800"/>
              <a:buChar char="-"/>
            </a:pPr>
            <a:r>
              <a:rPr lang="en"/>
              <a:t>Amazon suggesting products that you are allergic to or can’t eat</a:t>
            </a:r>
            <a:endParaRPr/>
          </a:p>
        </p:txBody>
      </p:sp>
      <p:sp>
        <p:nvSpPr>
          <p:cNvPr id="173" name="Google Shape;173;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74" name="Google Shape;174;p28"/>
          <p:cNvPicPr preferRelativeResize="0"/>
          <p:nvPr/>
        </p:nvPicPr>
        <p:blipFill>
          <a:blip r:embed="rId3">
            <a:alphaModFix/>
          </a:blip>
          <a:stretch>
            <a:fillRect/>
          </a:stretch>
        </p:blipFill>
        <p:spPr>
          <a:xfrm>
            <a:off x="459100" y="3309949"/>
            <a:ext cx="8089551" cy="1505675"/>
          </a:xfrm>
          <a:prstGeom prst="rect">
            <a:avLst/>
          </a:prstGeom>
          <a:noFill/>
          <a:ln>
            <a:noFill/>
          </a:ln>
        </p:spPr>
      </p:pic>
      <p:sp>
        <p:nvSpPr>
          <p:cNvPr id="175" name="Google Shape;175;p28"/>
          <p:cNvSpPr txBox="1"/>
          <p:nvPr/>
        </p:nvSpPr>
        <p:spPr>
          <a:xfrm>
            <a:off x="330025" y="4583275"/>
            <a:ext cx="8274600" cy="49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    🤢         🙂       </a:t>
            </a:r>
            <a:r>
              <a:rPr lang="en" sz="3000">
                <a:solidFill>
                  <a:schemeClr val="dk1"/>
                </a:solidFill>
              </a:rPr>
              <a:t>🙂         🤢        🤢         🤢     🤢</a:t>
            </a:r>
            <a:endParaRPr sz="3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ML/AI error: </a:t>
            </a:r>
            <a:r>
              <a:rPr b="0" lang="en"/>
              <a:t>Multiple users and kinds of input that look the same to the system</a:t>
            </a:r>
            <a:endParaRPr/>
          </a:p>
        </p:txBody>
      </p:sp>
      <p:sp>
        <p:nvSpPr>
          <p:cNvPr id="181" name="Google Shape;181;p29"/>
          <p:cNvSpPr txBox="1"/>
          <p:nvPr>
            <p:ph idx="1" type="body"/>
          </p:nvPr>
        </p:nvSpPr>
        <p:spPr>
          <a:xfrm>
            <a:off x="311700" y="16858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Use Spotify to play 1970s pop jams at your Mum’s party</a:t>
            </a:r>
            <a:endParaRPr/>
          </a:p>
          <a:p>
            <a:pPr indent="-342900" lvl="0" marL="457200" rtl="0" algn="l">
              <a:spcBef>
                <a:spcPts val="1000"/>
              </a:spcBef>
              <a:spcAft>
                <a:spcPts val="0"/>
              </a:spcAft>
              <a:buSzPts val="1800"/>
              <a:buAutoNum type="arabicPeriod"/>
            </a:pPr>
            <a:r>
              <a:rPr lang="en"/>
              <a:t>Use Spotify to play your favorite study jams</a:t>
            </a:r>
            <a:endParaRPr/>
          </a:p>
          <a:p>
            <a:pPr indent="-342900" lvl="0" marL="457200" rtl="0" algn="l">
              <a:spcBef>
                <a:spcPts val="1000"/>
              </a:spcBef>
              <a:spcAft>
                <a:spcPts val="0"/>
              </a:spcAft>
              <a:buSzPts val="1800"/>
              <a:buAutoNum type="arabicPeriod"/>
            </a:pPr>
            <a:r>
              <a:rPr lang="en"/>
              <a:t>Use Spotify to hate-listen to Ariana Grande (sorry) with your </a:t>
            </a:r>
            <a:r>
              <a:rPr lang="en"/>
              <a:t>roommate</a:t>
            </a:r>
            <a:endParaRPr/>
          </a:p>
          <a:p>
            <a:pPr indent="-342900" lvl="0" marL="457200" rtl="0" algn="l">
              <a:spcBef>
                <a:spcPts val="1000"/>
              </a:spcBef>
              <a:spcAft>
                <a:spcPts val="0"/>
              </a:spcAft>
              <a:buSzPts val="1800"/>
              <a:buAutoNum type="arabicPeriod"/>
            </a:pPr>
            <a:r>
              <a:rPr lang="en"/>
              <a:t>Your roommate also controls the same Spotify account to play their favorite study jams</a:t>
            </a:r>
            <a:endParaRPr/>
          </a:p>
          <a:p>
            <a:pPr indent="0" lvl="0" marL="0" rtl="0" algn="l">
              <a:spcBef>
                <a:spcPts val="1000"/>
              </a:spcBef>
              <a:spcAft>
                <a:spcPts val="1600"/>
              </a:spcAft>
              <a:buNone/>
            </a:pPr>
            <a:r>
              <a:rPr lang="en" sz="2400">
                <a:solidFill>
                  <a:srgbClr val="000000"/>
                </a:solidFill>
              </a:rPr>
              <a:t>W</a:t>
            </a:r>
            <a:r>
              <a:rPr lang="en" sz="2400">
                <a:solidFill>
                  <a:srgbClr val="000000"/>
                </a:solidFill>
              </a:rPr>
              <a:t>hat music should Spotify recommend this account play?</a:t>
            </a:r>
            <a:endParaRPr sz="2400">
              <a:solidFill>
                <a:srgbClr val="000000"/>
              </a:solidFill>
            </a:endParaRPr>
          </a:p>
        </p:txBody>
      </p:sp>
      <p:sp>
        <p:nvSpPr>
          <p:cNvPr id="182" name="Google Shape;182;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Benefits to adding AI/ML to a user experience </a:t>
            </a:r>
            <a:endParaRPr/>
          </a:p>
        </p:txBody>
      </p:sp>
      <p:sp>
        <p:nvSpPr>
          <p:cNvPr id="188" name="Google Shape;188;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type="title"/>
          </p:nvPr>
        </p:nvSpPr>
        <p:spPr>
          <a:xfrm>
            <a:off x="311700" y="445025"/>
            <a:ext cx="370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Matchmaking technology to senario</a:t>
            </a:r>
            <a:endParaRPr/>
          </a:p>
        </p:txBody>
      </p:sp>
      <p:sp>
        <p:nvSpPr>
          <p:cNvPr id="194" name="Google Shape;194;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5" name="Google Shape;195;p31"/>
          <p:cNvPicPr preferRelativeResize="0"/>
          <p:nvPr/>
        </p:nvPicPr>
        <p:blipFill>
          <a:blip r:embed="rId3">
            <a:alphaModFix/>
          </a:blip>
          <a:stretch>
            <a:fillRect/>
          </a:stretch>
        </p:blipFill>
        <p:spPr>
          <a:xfrm>
            <a:off x="4020783" y="0"/>
            <a:ext cx="5123216"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 you’ve chosen the path of AI/ML…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Mitigating Risks to the User Experience</a:t>
            </a:r>
            <a:endParaRPr/>
          </a:p>
        </p:txBody>
      </p:sp>
      <p:sp>
        <p:nvSpPr>
          <p:cNvPr id="201" name="Google Shape;201;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Today’s topics</a:t>
            </a:r>
            <a:endParaRPr/>
          </a:p>
        </p:txBody>
      </p:sp>
      <p:sp>
        <p:nvSpPr>
          <p:cNvPr id="71" name="Google Shape;71;p15"/>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Clr>
                <a:schemeClr val="dk2"/>
              </a:buClr>
              <a:buSzPts val="1800"/>
              <a:buFont typeface="Arial"/>
              <a:buAutoNum type="arabicPeriod"/>
            </a:pPr>
            <a:r>
              <a:rPr lang="en">
                <a:solidFill>
                  <a:srgbClr val="000000"/>
                </a:solidFill>
              </a:rPr>
              <a:t>Risks of adding AI/ML to a user experience</a:t>
            </a:r>
            <a:endParaRPr>
              <a:solidFill>
                <a:srgbClr val="000000"/>
              </a:solidFill>
            </a:endParaRPr>
          </a:p>
          <a:p>
            <a:pPr indent="-317500" lvl="1" marL="914400" marR="0" rtl="0" algn="l">
              <a:lnSpc>
                <a:spcPct val="100000"/>
              </a:lnSpc>
              <a:spcBef>
                <a:spcPts val="1000"/>
              </a:spcBef>
              <a:spcAft>
                <a:spcPts val="0"/>
              </a:spcAft>
              <a:buClr>
                <a:srgbClr val="000000"/>
              </a:buClr>
              <a:buSzPts val="1400"/>
              <a:buAutoNum type="alphaLcPeriod"/>
            </a:pPr>
            <a:r>
              <a:rPr lang="en">
                <a:solidFill>
                  <a:srgbClr val="000000"/>
                </a:solidFill>
              </a:rPr>
              <a:t>Machine learning adds uncertainty and </a:t>
            </a:r>
            <a:r>
              <a:rPr lang="en">
                <a:solidFill>
                  <a:srgbClr val="000000"/>
                </a:solidFill>
              </a:rPr>
              <a:t>unpredictability</a:t>
            </a:r>
            <a:r>
              <a:rPr lang="en">
                <a:solidFill>
                  <a:srgbClr val="000000"/>
                </a:solidFill>
              </a:rPr>
              <a:t>. Why?</a:t>
            </a:r>
            <a:endParaRPr>
              <a:solidFill>
                <a:srgbClr val="000000"/>
              </a:solidFill>
            </a:endParaRPr>
          </a:p>
          <a:p>
            <a:pPr indent="-317500" lvl="1" marL="914400" marR="0" rtl="0" algn="l">
              <a:lnSpc>
                <a:spcPct val="100000"/>
              </a:lnSpc>
              <a:spcBef>
                <a:spcPts val="1000"/>
              </a:spcBef>
              <a:spcAft>
                <a:spcPts val="0"/>
              </a:spcAft>
              <a:buClr>
                <a:srgbClr val="000000"/>
              </a:buClr>
              <a:buSzPts val="1400"/>
              <a:buAutoNum type="alphaLcPeriod"/>
            </a:pPr>
            <a:r>
              <a:rPr lang="en">
                <a:solidFill>
                  <a:srgbClr val="000000"/>
                </a:solidFill>
              </a:rPr>
              <a:t>Machine learning </a:t>
            </a:r>
            <a:r>
              <a:rPr i="1" lang="en">
                <a:solidFill>
                  <a:srgbClr val="000000"/>
                </a:solidFill>
              </a:rPr>
              <a:t>will</a:t>
            </a:r>
            <a:r>
              <a:rPr lang="en">
                <a:solidFill>
                  <a:srgbClr val="000000"/>
                </a:solidFill>
              </a:rPr>
              <a:t> be wrong sometimes. Why?</a:t>
            </a:r>
            <a:endParaRPr>
              <a:solidFill>
                <a:srgbClr val="000000"/>
              </a:solidFill>
            </a:endParaRPr>
          </a:p>
          <a:p>
            <a:pPr indent="-342900" lvl="0" marL="457200" marR="0" rtl="0" algn="l">
              <a:lnSpc>
                <a:spcPct val="100000"/>
              </a:lnSpc>
              <a:spcBef>
                <a:spcPts val="1000"/>
              </a:spcBef>
              <a:spcAft>
                <a:spcPts val="0"/>
              </a:spcAft>
              <a:buClr>
                <a:srgbClr val="000000"/>
              </a:buClr>
              <a:buSzPts val="1800"/>
              <a:buAutoNum type="arabicPeriod"/>
            </a:pPr>
            <a:r>
              <a:rPr lang="en">
                <a:solidFill>
                  <a:srgbClr val="000000"/>
                </a:solidFill>
              </a:rPr>
              <a:t>Benefits of adding AI/ML to a user experience</a:t>
            </a:r>
            <a:endParaRPr>
              <a:solidFill>
                <a:srgbClr val="000000"/>
              </a:solidFill>
            </a:endParaRPr>
          </a:p>
          <a:p>
            <a:pPr indent="-317500" lvl="1" marL="914400" marR="0" rtl="0" algn="l">
              <a:lnSpc>
                <a:spcPct val="100000"/>
              </a:lnSpc>
              <a:spcBef>
                <a:spcPts val="1000"/>
              </a:spcBef>
              <a:spcAft>
                <a:spcPts val="0"/>
              </a:spcAft>
              <a:buClr>
                <a:srgbClr val="000000"/>
              </a:buClr>
              <a:buSzPts val="1400"/>
              <a:buAutoNum type="alphaLcPeriod"/>
            </a:pPr>
            <a:r>
              <a:rPr lang="en">
                <a:solidFill>
                  <a:srgbClr val="000000"/>
                </a:solidFill>
              </a:rPr>
              <a:t>Personalization</a:t>
            </a:r>
            <a:endParaRPr>
              <a:solidFill>
                <a:srgbClr val="000000"/>
              </a:solidFill>
            </a:endParaRPr>
          </a:p>
          <a:p>
            <a:pPr indent="-317500" lvl="1" marL="914400" marR="0" rtl="0" algn="l">
              <a:lnSpc>
                <a:spcPct val="100000"/>
              </a:lnSpc>
              <a:spcBef>
                <a:spcPts val="1000"/>
              </a:spcBef>
              <a:spcAft>
                <a:spcPts val="0"/>
              </a:spcAft>
              <a:buClr>
                <a:srgbClr val="000000"/>
              </a:buClr>
              <a:buSzPts val="1400"/>
              <a:buAutoNum type="alphaLcPeriod"/>
            </a:pPr>
            <a:r>
              <a:rPr lang="en">
                <a:solidFill>
                  <a:srgbClr val="000000"/>
                </a:solidFill>
              </a:rPr>
              <a:t>Predicting events</a:t>
            </a:r>
            <a:endParaRPr>
              <a:solidFill>
                <a:srgbClr val="000000"/>
              </a:solidFill>
            </a:endParaRPr>
          </a:p>
          <a:p>
            <a:pPr indent="-317500" lvl="1" marL="914400" marR="0" rtl="0" algn="l">
              <a:lnSpc>
                <a:spcPct val="100000"/>
              </a:lnSpc>
              <a:spcBef>
                <a:spcPts val="1000"/>
              </a:spcBef>
              <a:spcAft>
                <a:spcPts val="0"/>
              </a:spcAft>
              <a:buClr>
                <a:srgbClr val="000000"/>
              </a:buClr>
              <a:buSzPts val="1400"/>
              <a:buAutoNum type="alphaLcPeriod"/>
            </a:pPr>
            <a:r>
              <a:rPr lang="en">
                <a:solidFill>
                  <a:srgbClr val="000000"/>
                </a:solidFill>
              </a:rPr>
              <a:t>Recognizing hard-to-describe classes of information</a:t>
            </a:r>
            <a:endParaRPr>
              <a:solidFill>
                <a:srgbClr val="000000"/>
              </a:solidFill>
            </a:endParaRPr>
          </a:p>
          <a:p>
            <a:pPr indent="-342900" lvl="0" marL="457200" marR="0" rtl="0" algn="l">
              <a:lnSpc>
                <a:spcPct val="100000"/>
              </a:lnSpc>
              <a:spcBef>
                <a:spcPts val="1000"/>
              </a:spcBef>
              <a:spcAft>
                <a:spcPts val="0"/>
              </a:spcAft>
              <a:buClr>
                <a:srgbClr val="000000"/>
              </a:buClr>
              <a:buSzPts val="1800"/>
              <a:buAutoNum type="arabicPeriod"/>
            </a:pPr>
            <a:r>
              <a:rPr lang="en">
                <a:solidFill>
                  <a:srgbClr val="000000"/>
                </a:solidFill>
              </a:rPr>
              <a:t>How do we add benefit while mitigating risk?</a:t>
            </a:r>
            <a:endParaRPr>
              <a:solidFill>
                <a:srgbClr val="000000"/>
              </a:solidFill>
            </a:endParaRPr>
          </a:p>
          <a:p>
            <a:pPr indent="-317500" lvl="1" marL="914400" marR="0" rtl="0" algn="l">
              <a:lnSpc>
                <a:spcPct val="100000"/>
              </a:lnSpc>
              <a:spcBef>
                <a:spcPts val="1000"/>
              </a:spcBef>
              <a:spcAft>
                <a:spcPts val="0"/>
              </a:spcAft>
              <a:buClr>
                <a:srgbClr val="000000"/>
              </a:buClr>
              <a:buSzPts val="1400"/>
              <a:buAutoNum type="alphaLcPeriod"/>
            </a:pPr>
            <a:r>
              <a:rPr lang="en">
                <a:solidFill>
                  <a:srgbClr val="000000"/>
                </a:solidFill>
              </a:rPr>
              <a:t>These are what most guidelines talk about</a:t>
            </a:r>
            <a:endParaRPr>
              <a:solidFill>
                <a:srgbClr val="000000"/>
              </a:solidFill>
            </a:endParaRPr>
          </a:p>
          <a:p>
            <a:pPr indent="-342900" lvl="0" marL="457200" marR="0" rtl="0" algn="l">
              <a:lnSpc>
                <a:spcPct val="100000"/>
              </a:lnSpc>
              <a:spcBef>
                <a:spcPts val="1000"/>
              </a:spcBef>
              <a:spcAft>
                <a:spcPts val="1000"/>
              </a:spcAft>
              <a:buClr>
                <a:srgbClr val="000000"/>
              </a:buClr>
              <a:buSzPts val="1800"/>
              <a:buAutoNum type="arabicPeriod"/>
            </a:pPr>
            <a:r>
              <a:rPr lang="en">
                <a:solidFill>
                  <a:srgbClr val="000000"/>
                </a:solidFill>
              </a:rPr>
              <a:t>Design activities</a:t>
            </a:r>
            <a:endParaRPr>
              <a:solidFill>
                <a:srgbClr val="000000"/>
              </a:solidFill>
            </a:endParaRPr>
          </a:p>
        </p:txBody>
      </p:sp>
      <p:sp>
        <p:nvSpPr>
          <p:cNvPr id="72" name="Google Shape;7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we’re reading this week:  </a:t>
            </a:r>
            <a:endParaRPr/>
          </a:p>
        </p:txBody>
      </p:sp>
      <p:sp>
        <p:nvSpPr>
          <p:cNvPr id="207" name="Google Shape;207;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08" name="Google Shape;208;p33"/>
          <p:cNvPicPr preferRelativeResize="0"/>
          <p:nvPr/>
        </p:nvPicPr>
        <p:blipFill>
          <a:blip r:embed="rId3">
            <a:alphaModFix/>
          </a:blip>
          <a:stretch>
            <a:fillRect/>
          </a:stretch>
        </p:blipFill>
        <p:spPr>
          <a:xfrm>
            <a:off x="450225" y="1097700"/>
            <a:ext cx="5205127" cy="3820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Chinmay takes over</a:t>
            </a:r>
            <a:endParaRPr/>
          </a:p>
        </p:txBody>
      </p:sp>
      <p:sp>
        <p:nvSpPr>
          <p:cNvPr id="214" name="Google Shape;214;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15" name="Google Shape;215;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Classroom Activities</a:t>
            </a:r>
            <a:endParaRPr/>
          </a:p>
        </p:txBody>
      </p:sp>
      <p:sp>
        <p:nvSpPr>
          <p:cNvPr id="221" name="Google Shape;221;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Tuesday (aka today):</a:t>
            </a:r>
            <a:endParaRPr/>
          </a:p>
          <a:p>
            <a:pPr indent="-342900" lvl="0" marL="457200" rtl="0" algn="l">
              <a:spcBef>
                <a:spcPts val="1600"/>
              </a:spcBef>
              <a:spcAft>
                <a:spcPts val="0"/>
              </a:spcAft>
              <a:buSzPts val="1800"/>
              <a:buChar char="-"/>
            </a:pPr>
            <a:r>
              <a:rPr lang="en"/>
              <a:t>Designing for mental models</a:t>
            </a:r>
            <a:endParaRPr/>
          </a:p>
          <a:p>
            <a:pPr indent="-342900" lvl="0" marL="457200" rtl="0" algn="l">
              <a:spcBef>
                <a:spcPts val="0"/>
              </a:spcBef>
              <a:spcAft>
                <a:spcPts val="0"/>
              </a:spcAft>
              <a:buSzPts val="1800"/>
              <a:buChar char="-"/>
            </a:pPr>
            <a:r>
              <a:rPr lang="en"/>
              <a:t>Designing for different stakes</a:t>
            </a:r>
            <a:endParaRPr/>
          </a:p>
          <a:p>
            <a:pPr indent="-342900" lvl="0" marL="457200" rtl="0" algn="l">
              <a:spcBef>
                <a:spcPts val="0"/>
              </a:spcBef>
              <a:spcAft>
                <a:spcPts val="0"/>
              </a:spcAft>
              <a:buSzPts val="1800"/>
              <a:buChar char="-"/>
            </a:pPr>
            <a:r>
              <a:rPr lang="en"/>
              <a:t>Designing for co-adaptation (if time)</a:t>
            </a:r>
            <a:endParaRPr/>
          </a:p>
          <a:p>
            <a:pPr indent="0" lvl="0" marL="0" rtl="0" algn="l">
              <a:spcBef>
                <a:spcPts val="1600"/>
              </a:spcBef>
              <a:spcAft>
                <a:spcPts val="0"/>
              </a:spcAft>
              <a:buNone/>
            </a:pPr>
            <a:r>
              <a:rPr lang="en"/>
              <a:t>Thursday: </a:t>
            </a:r>
            <a:endParaRPr/>
          </a:p>
          <a:p>
            <a:pPr indent="-342900" lvl="0" marL="457200" rtl="0" algn="l">
              <a:spcBef>
                <a:spcPts val="1600"/>
              </a:spcBef>
              <a:spcAft>
                <a:spcPts val="0"/>
              </a:spcAft>
              <a:buSzPts val="1800"/>
              <a:buChar char="-"/>
            </a:pPr>
            <a:r>
              <a:rPr lang="en"/>
              <a:t>Designing for uncertainty</a:t>
            </a:r>
            <a:endParaRPr/>
          </a:p>
          <a:p>
            <a:pPr indent="-342900" lvl="0" marL="457200" rtl="0" algn="l">
              <a:spcBef>
                <a:spcPts val="0"/>
              </a:spcBef>
              <a:spcAft>
                <a:spcPts val="0"/>
              </a:spcAft>
              <a:buSzPts val="1800"/>
              <a:buChar char="-"/>
            </a:pPr>
            <a:r>
              <a:rPr lang="en"/>
              <a:t>Designing for failure (continued into next week)</a:t>
            </a:r>
            <a:endParaRPr/>
          </a:p>
        </p:txBody>
      </p:sp>
      <p:sp>
        <p:nvSpPr>
          <p:cNvPr id="222" name="Google Shape;222;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case study: Transit app</a:t>
            </a:r>
            <a:endParaRPr/>
          </a:p>
        </p:txBody>
      </p:sp>
      <p:sp>
        <p:nvSpPr>
          <p:cNvPr id="228" name="Google Shape;228;p36"/>
          <p:cNvSpPr txBox="1"/>
          <p:nvPr>
            <p:ph idx="1" type="body"/>
          </p:nvPr>
        </p:nvSpPr>
        <p:spPr>
          <a:xfrm>
            <a:off x="311700" y="4560025"/>
            <a:ext cx="8520600" cy="201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from transitapp.com </a:t>
            </a:r>
            <a:endParaRPr/>
          </a:p>
        </p:txBody>
      </p:sp>
      <p:sp>
        <p:nvSpPr>
          <p:cNvPr id="229" name="Google Shape;229;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0" name="Google Shape;230;p36"/>
          <p:cNvPicPr preferRelativeResize="0"/>
          <p:nvPr/>
        </p:nvPicPr>
        <p:blipFill>
          <a:blip r:embed="rId3">
            <a:alphaModFix/>
          </a:blip>
          <a:stretch>
            <a:fillRect/>
          </a:stretch>
        </p:blipFill>
        <p:spPr>
          <a:xfrm>
            <a:off x="4899422" y="1354312"/>
            <a:ext cx="3693024" cy="3012726"/>
          </a:xfrm>
          <a:prstGeom prst="rect">
            <a:avLst/>
          </a:prstGeom>
          <a:noFill/>
          <a:ln>
            <a:noFill/>
          </a:ln>
        </p:spPr>
      </p:pic>
      <p:pic>
        <p:nvPicPr>
          <p:cNvPr id="231" name="Google Shape;231;p36"/>
          <p:cNvPicPr preferRelativeResize="0"/>
          <p:nvPr/>
        </p:nvPicPr>
        <p:blipFill>
          <a:blip r:embed="rId4">
            <a:alphaModFix/>
          </a:blip>
          <a:stretch>
            <a:fillRect/>
          </a:stretch>
        </p:blipFill>
        <p:spPr>
          <a:xfrm>
            <a:off x="311699" y="1152475"/>
            <a:ext cx="3029975" cy="36094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main features</a:t>
            </a:r>
            <a:endParaRPr/>
          </a:p>
        </p:txBody>
      </p:sp>
      <p:sp>
        <p:nvSpPr>
          <p:cNvPr id="237" name="Google Shape;237;p37"/>
          <p:cNvSpPr txBox="1"/>
          <p:nvPr>
            <p:ph idx="1" type="body"/>
          </p:nvPr>
        </p:nvSpPr>
        <p:spPr>
          <a:xfrm>
            <a:off x="311700" y="4560025"/>
            <a:ext cx="8520600" cy="201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from transitapp.com </a:t>
            </a:r>
            <a:endParaRPr/>
          </a:p>
        </p:txBody>
      </p:sp>
      <p:sp>
        <p:nvSpPr>
          <p:cNvPr id="238" name="Google Shape;238;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9" name="Google Shape;239;p37"/>
          <p:cNvPicPr preferRelativeResize="0"/>
          <p:nvPr/>
        </p:nvPicPr>
        <p:blipFill>
          <a:blip r:embed="rId3">
            <a:alphaModFix/>
          </a:blip>
          <a:stretch>
            <a:fillRect/>
          </a:stretch>
        </p:blipFill>
        <p:spPr>
          <a:xfrm>
            <a:off x="402775" y="1179502"/>
            <a:ext cx="3124100" cy="2548625"/>
          </a:xfrm>
          <a:prstGeom prst="rect">
            <a:avLst/>
          </a:prstGeom>
          <a:noFill/>
          <a:ln>
            <a:noFill/>
          </a:ln>
        </p:spPr>
      </p:pic>
      <p:sp>
        <p:nvSpPr>
          <p:cNvPr id="240" name="Google Shape;240;p37"/>
          <p:cNvSpPr txBox="1"/>
          <p:nvPr/>
        </p:nvSpPr>
        <p:spPr>
          <a:xfrm>
            <a:off x="1079950" y="3824575"/>
            <a:ext cx="1983000" cy="32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Nearby routes</a:t>
            </a:r>
            <a:endParaRPr/>
          </a:p>
          <a:p>
            <a:pPr indent="0" lvl="0" marL="0" rtl="0" algn="ctr">
              <a:spcBef>
                <a:spcPts val="0"/>
              </a:spcBef>
              <a:spcAft>
                <a:spcPts val="0"/>
              </a:spcAft>
              <a:buNone/>
            </a:pPr>
            <a:r>
              <a:rPr lang="en"/>
              <a:t>(uses phone GPS)</a:t>
            </a:r>
            <a:endParaRPr/>
          </a:p>
        </p:txBody>
      </p:sp>
      <p:pic>
        <p:nvPicPr>
          <p:cNvPr id="241" name="Google Shape;241;p37"/>
          <p:cNvPicPr preferRelativeResize="0"/>
          <p:nvPr/>
        </p:nvPicPr>
        <p:blipFill>
          <a:blip r:embed="rId4">
            <a:alphaModFix/>
          </a:blip>
          <a:stretch>
            <a:fillRect/>
          </a:stretch>
        </p:blipFill>
        <p:spPr>
          <a:xfrm>
            <a:off x="3768325" y="1179500"/>
            <a:ext cx="2715400" cy="1674600"/>
          </a:xfrm>
          <a:prstGeom prst="rect">
            <a:avLst/>
          </a:prstGeom>
          <a:noFill/>
          <a:ln>
            <a:noFill/>
          </a:ln>
        </p:spPr>
      </p:pic>
      <p:sp>
        <p:nvSpPr>
          <p:cNvPr id="242" name="Google Shape;242;p37"/>
          <p:cNvSpPr txBox="1"/>
          <p:nvPr/>
        </p:nvSpPr>
        <p:spPr>
          <a:xfrm>
            <a:off x="4222113" y="3015875"/>
            <a:ext cx="1983000" cy="32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Trip planner</a:t>
            </a:r>
            <a:endParaRPr/>
          </a:p>
          <a:p>
            <a:pPr indent="0" lvl="0" marL="0" rtl="0" algn="ctr">
              <a:spcBef>
                <a:spcPts val="0"/>
              </a:spcBef>
              <a:spcAft>
                <a:spcPts val="0"/>
              </a:spcAft>
              <a:buNone/>
            </a:pPr>
            <a:r>
              <a:rPr lang="en"/>
              <a:t>(uses phone GPS for From, you type in To address)</a:t>
            </a:r>
            <a:endParaRPr/>
          </a:p>
        </p:txBody>
      </p:sp>
      <p:pic>
        <p:nvPicPr>
          <p:cNvPr id="243" name="Google Shape;243;p37"/>
          <p:cNvPicPr preferRelativeResize="0"/>
          <p:nvPr/>
        </p:nvPicPr>
        <p:blipFill>
          <a:blip r:embed="rId5">
            <a:alphaModFix/>
          </a:blip>
          <a:stretch>
            <a:fillRect/>
          </a:stretch>
        </p:blipFill>
        <p:spPr>
          <a:xfrm>
            <a:off x="6650200" y="1179500"/>
            <a:ext cx="2370951" cy="711275"/>
          </a:xfrm>
          <a:prstGeom prst="rect">
            <a:avLst/>
          </a:prstGeom>
          <a:noFill/>
          <a:ln>
            <a:noFill/>
          </a:ln>
        </p:spPr>
      </p:pic>
      <p:sp>
        <p:nvSpPr>
          <p:cNvPr id="244" name="Google Shape;244;p37"/>
          <p:cNvSpPr txBox="1"/>
          <p:nvPr/>
        </p:nvSpPr>
        <p:spPr>
          <a:xfrm>
            <a:off x="6844163" y="2052550"/>
            <a:ext cx="1983000" cy="32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a:t>
            </a:r>
            <a:r>
              <a:rPr lang="en"/>
              <a:t>Like a helpful personal robot, GO thinks about your journey so you don’t have to.”</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 1: </a:t>
            </a:r>
            <a:r>
              <a:rPr lang="en"/>
              <a:t>Mental models</a:t>
            </a:r>
            <a:endParaRPr/>
          </a:p>
        </p:txBody>
      </p:sp>
      <p:sp>
        <p:nvSpPr>
          <p:cNvPr id="250" name="Google Shape;250;p38"/>
          <p:cNvSpPr txBox="1"/>
          <p:nvPr>
            <p:ph idx="1" type="body"/>
          </p:nvPr>
        </p:nvSpPr>
        <p:spPr>
          <a:xfrm>
            <a:off x="3852700" y="1152475"/>
            <a:ext cx="4979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routes have real-time arrival information. (Blue in screenshot)</a:t>
            </a:r>
            <a:endParaRPr/>
          </a:p>
          <a:p>
            <a:pPr indent="-342900" lvl="0" marL="457200" rtl="0" algn="l">
              <a:spcBef>
                <a:spcPts val="1600"/>
              </a:spcBef>
              <a:spcAft>
                <a:spcPts val="0"/>
              </a:spcAft>
              <a:buSzPts val="1800"/>
              <a:buChar char="-"/>
            </a:pPr>
            <a:r>
              <a:rPr lang="en"/>
              <a:t>How might users think this works? </a:t>
            </a:r>
            <a:endParaRPr/>
          </a:p>
          <a:p>
            <a:pPr indent="-342900" lvl="0" marL="457200" rtl="0" algn="l">
              <a:spcBef>
                <a:spcPts val="0"/>
              </a:spcBef>
              <a:spcAft>
                <a:spcPts val="0"/>
              </a:spcAft>
              <a:buSzPts val="1800"/>
              <a:buChar char="-"/>
            </a:pPr>
            <a:r>
              <a:rPr lang="en"/>
              <a:t>When might it work better?</a:t>
            </a:r>
            <a:endParaRPr/>
          </a:p>
          <a:p>
            <a:pPr indent="-342900" lvl="0" marL="457200" rtl="0" algn="l">
              <a:spcBef>
                <a:spcPts val="0"/>
              </a:spcBef>
              <a:spcAft>
                <a:spcPts val="0"/>
              </a:spcAft>
              <a:buSzPts val="1800"/>
              <a:buChar char="-"/>
            </a:pPr>
            <a:r>
              <a:rPr lang="en"/>
              <a:t>When might it work more poorly?</a:t>
            </a:r>
            <a:endParaRPr/>
          </a:p>
          <a:p>
            <a:pPr indent="0" lvl="0" marL="0" rtl="0" algn="l">
              <a:spcBef>
                <a:spcPts val="1600"/>
              </a:spcBef>
              <a:spcAft>
                <a:spcPts val="1600"/>
              </a:spcAft>
              <a:buNone/>
            </a:pPr>
            <a:r>
              <a:rPr lang="en"/>
              <a:t>Use </a:t>
            </a:r>
            <a:r>
              <a:rPr lang="en" u="sng">
                <a:solidFill>
                  <a:schemeClr val="hlink"/>
                </a:solidFill>
                <a:hlinkClick r:id="rId3"/>
              </a:rPr>
              <a:t>worksheet</a:t>
            </a:r>
            <a:endParaRPr/>
          </a:p>
        </p:txBody>
      </p:sp>
      <p:sp>
        <p:nvSpPr>
          <p:cNvPr id="251" name="Google Shape;251;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52" name="Google Shape;252;p38"/>
          <p:cNvPicPr preferRelativeResize="0"/>
          <p:nvPr/>
        </p:nvPicPr>
        <p:blipFill>
          <a:blip r:embed="rId4">
            <a:alphaModFix/>
          </a:blip>
          <a:stretch>
            <a:fillRect/>
          </a:stretch>
        </p:blipFill>
        <p:spPr>
          <a:xfrm>
            <a:off x="402775" y="1179502"/>
            <a:ext cx="3124100" cy="25486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features that Transit uses</a:t>
            </a:r>
            <a:endParaRPr/>
          </a:p>
        </p:txBody>
      </p:sp>
      <p:sp>
        <p:nvSpPr>
          <p:cNvPr id="258" name="Google Shape;258;p39"/>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Bus route timetable</a:t>
            </a:r>
            <a:endParaRPr/>
          </a:p>
          <a:p>
            <a:pPr indent="-342900" lvl="0" marL="457200" rtl="0" algn="l">
              <a:spcBef>
                <a:spcPts val="0"/>
              </a:spcBef>
              <a:spcAft>
                <a:spcPts val="0"/>
              </a:spcAft>
              <a:buSzPts val="1800"/>
              <a:buChar char="-"/>
            </a:pPr>
            <a:r>
              <a:rPr lang="en"/>
              <a:t>GPS location from busses (lagged, sampled every minute)</a:t>
            </a:r>
            <a:endParaRPr/>
          </a:p>
          <a:p>
            <a:pPr indent="-342900" lvl="0" marL="457200" rtl="0" algn="l">
              <a:spcBef>
                <a:spcPts val="0"/>
              </a:spcBef>
              <a:spcAft>
                <a:spcPts val="0"/>
              </a:spcAft>
              <a:buSzPts val="1800"/>
              <a:buChar char="-"/>
            </a:pPr>
            <a:r>
              <a:rPr lang="en"/>
              <a:t>Bus occupant cell phone location (lagged, sampled every 15 seconds, but possibly on wrong bus)</a:t>
            </a:r>
            <a:endParaRPr/>
          </a:p>
          <a:p>
            <a:pPr indent="-317500" lvl="1" marL="914400" rtl="0" algn="l">
              <a:spcBef>
                <a:spcPts val="0"/>
              </a:spcBef>
              <a:spcAft>
                <a:spcPts val="0"/>
              </a:spcAft>
              <a:buSzPts val="1400"/>
              <a:buChar char="-"/>
            </a:pPr>
            <a:r>
              <a:rPr lang="en"/>
              <a:t>Except for subway routes</a:t>
            </a:r>
            <a:endParaRPr/>
          </a:p>
          <a:p>
            <a:pPr indent="-342900" lvl="0" marL="457200" rtl="0" algn="l">
              <a:spcBef>
                <a:spcPts val="0"/>
              </a:spcBef>
              <a:spcAft>
                <a:spcPts val="0"/>
              </a:spcAft>
              <a:buSzPts val="1800"/>
              <a:buChar char="-"/>
            </a:pPr>
            <a:r>
              <a:rPr lang="en"/>
              <a:t>Historic data for bus arrivals for current route (seasonally adjusted)</a:t>
            </a:r>
            <a:endParaRPr/>
          </a:p>
          <a:p>
            <a:pPr indent="-342900" lvl="0" marL="457200" rtl="0" algn="l">
              <a:spcBef>
                <a:spcPts val="0"/>
              </a:spcBef>
              <a:spcAft>
                <a:spcPts val="0"/>
              </a:spcAft>
              <a:buSzPts val="1800"/>
              <a:buChar char="-"/>
            </a:pPr>
            <a:r>
              <a:rPr lang="en"/>
              <a:t>Current delays on bus network</a:t>
            </a:r>
            <a:endParaRPr/>
          </a:p>
          <a:p>
            <a:pPr indent="-342900" lvl="0" marL="457200" rtl="0" algn="l">
              <a:spcBef>
                <a:spcPts val="0"/>
              </a:spcBef>
              <a:spcAft>
                <a:spcPts val="0"/>
              </a:spcAft>
              <a:buSzPts val="1800"/>
              <a:buChar char="-"/>
            </a:pPr>
            <a:r>
              <a:rPr lang="en"/>
              <a:t>User-reported accidents</a:t>
            </a:r>
            <a:endParaRPr/>
          </a:p>
          <a:p>
            <a:pPr indent="-342900" lvl="0" marL="457200" rtl="0" algn="l">
              <a:spcBef>
                <a:spcPts val="0"/>
              </a:spcBef>
              <a:spcAft>
                <a:spcPts val="0"/>
              </a:spcAft>
              <a:buSzPts val="1800"/>
              <a:buChar char="-"/>
            </a:pPr>
            <a:r>
              <a:rPr lang="en"/>
              <a:t>Agency-reported accidents</a:t>
            </a:r>
            <a:endParaRPr/>
          </a:p>
          <a:p>
            <a:pPr indent="-342900" lvl="0" marL="457200" rtl="0" algn="l">
              <a:spcBef>
                <a:spcPts val="0"/>
              </a:spcBef>
              <a:spcAft>
                <a:spcPts val="0"/>
              </a:spcAft>
              <a:buSzPts val="1800"/>
              <a:buChar char="-"/>
            </a:pPr>
            <a:r>
              <a:rPr lang="en"/>
              <a:t>Weather data </a:t>
            </a:r>
            <a:endParaRPr/>
          </a:p>
          <a:p>
            <a:pPr indent="-342900" lvl="0" marL="457200" rtl="0" algn="l">
              <a:spcBef>
                <a:spcPts val="0"/>
              </a:spcBef>
              <a:spcAft>
                <a:spcPts val="0"/>
              </a:spcAft>
              <a:buSzPts val="1800"/>
              <a:buChar char="-"/>
            </a:pPr>
            <a:r>
              <a:rPr lang="en"/>
              <a:t>Road features </a:t>
            </a:r>
            <a:endParaRPr/>
          </a:p>
          <a:p>
            <a:pPr indent="-342900" lvl="0" marL="457200" rtl="0" algn="l">
              <a:spcBef>
                <a:spcPts val="0"/>
              </a:spcBef>
              <a:spcAft>
                <a:spcPts val="0"/>
              </a:spcAft>
              <a:buSzPts val="1800"/>
              <a:buChar char="-"/>
            </a:pPr>
            <a:r>
              <a:rPr lang="en"/>
              <a:t>Car features (traffic speeds)</a:t>
            </a:r>
            <a:endParaRPr/>
          </a:p>
        </p:txBody>
      </p:sp>
      <p:sp>
        <p:nvSpPr>
          <p:cNvPr id="259" name="Google Shape;259;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 2: Different stakes and risks</a:t>
            </a:r>
            <a:endParaRPr/>
          </a:p>
        </p:txBody>
      </p:sp>
      <p:sp>
        <p:nvSpPr>
          <p:cNvPr id="265" name="Google Shape;265;p40"/>
          <p:cNvSpPr txBox="1"/>
          <p:nvPr>
            <p:ph idx="1" type="body"/>
          </p:nvPr>
        </p:nvSpPr>
        <p:spPr>
          <a:xfrm>
            <a:off x="3852700" y="1152475"/>
            <a:ext cx="4979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routes have real-time arrival information. (Blue in screenshot)</a:t>
            </a:r>
            <a:endParaRPr/>
          </a:p>
          <a:p>
            <a:pPr indent="-342900" lvl="0" marL="457200" rtl="0" algn="l">
              <a:spcBef>
                <a:spcPts val="1600"/>
              </a:spcBef>
              <a:spcAft>
                <a:spcPts val="0"/>
              </a:spcAft>
              <a:buSzPts val="1800"/>
              <a:buChar char="-"/>
            </a:pPr>
            <a:r>
              <a:rPr lang="en"/>
              <a:t>What happens when the prediction is wrong?</a:t>
            </a:r>
            <a:endParaRPr/>
          </a:p>
          <a:p>
            <a:pPr indent="-342900" lvl="0" marL="457200" rtl="0" algn="l">
              <a:spcBef>
                <a:spcPts val="0"/>
              </a:spcBef>
              <a:spcAft>
                <a:spcPts val="0"/>
              </a:spcAft>
              <a:buSzPts val="1800"/>
              <a:buChar char="-"/>
            </a:pPr>
            <a:r>
              <a:rPr lang="en"/>
              <a:t>How do we recover from these?</a:t>
            </a:r>
            <a:endParaRPr/>
          </a:p>
          <a:p>
            <a:pPr indent="-342900" lvl="0" marL="457200" rtl="0" algn="l">
              <a:spcBef>
                <a:spcPts val="0"/>
              </a:spcBef>
              <a:spcAft>
                <a:spcPts val="0"/>
              </a:spcAft>
              <a:buSzPts val="1800"/>
              <a:buChar char="-"/>
            </a:pPr>
            <a:r>
              <a:t/>
            </a:r>
            <a:endParaRPr/>
          </a:p>
          <a:p>
            <a:pPr indent="0" lvl="0" marL="0" rtl="0" algn="l">
              <a:spcBef>
                <a:spcPts val="1600"/>
              </a:spcBef>
              <a:spcAft>
                <a:spcPts val="1600"/>
              </a:spcAft>
              <a:buNone/>
            </a:pPr>
            <a:r>
              <a:rPr lang="en"/>
              <a:t>Use </a:t>
            </a:r>
            <a:r>
              <a:rPr lang="en" u="sng">
                <a:solidFill>
                  <a:schemeClr val="hlink"/>
                </a:solidFill>
                <a:hlinkClick r:id="rId3"/>
              </a:rPr>
              <a:t>worksheet</a:t>
            </a:r>
            <a:endParaRPr/>
          </a:p>
        </p:txBody>
      </p:sp>
      <p:sp>
        <p:nvSpPr>
          <p:cNvPr id="266" name="Google Shape;266;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67" name="Google Shape;267;p40"/>
          <p:cNvPicPr preferRelativeResize="0"/>
          <p:nvPr/>
        </p:nvPicPr>
        <p:blipFill>
          <a:blip r:embed="rId4">
            <a:alphaModFix/>
          </a:blip>
          <a:stretch>
            <a:fillRect/>
          </a:stretch>
        </p:blipFill>
        <p:spPr>
          <a:xfrm>
            <a:off x="402775" y="1179502"/>
            <a:ext cx="3124100" cy="25486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 3: Coadaptation</a:t>
            </a:r>
            <a:endParaRPr/>
          </a:p>
        </p:txBody>
      </p:sp>
      <p:sp>
        <p:nvSpPr>
          <p:cNvPr id="273" name="Google Shape;273;p41"/>
          <p:cNvSpPr txBox="1"/>
          <p:nvPr>
            <p:ph idx="1" type="body"/>
          </p:nvPr>
        </p:nvSpPr>
        <p:spPr>
          <a:xfrm>
            <a:off x="3852700" y="1152475"/>
            <a:ext cx="4979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routes have real-time arrival information. (Blue in screenshot)</a:t>
            </a:r>
            <a:endParaRPr/>
          </a:p>
          <a:p>
            <a:pPr indent="-342900" lvl="0" marL="457200" rtl="0" algn="l">
              <a:spcBef>
                <a:spcPts val="1600"/>
              </a:spcBef>
              <a:spcAft>
                <a:spcPts val="0"/>
              </a:spcAft>
              <a:buSzPts val="1800"/>
              <a:buChar char="-"/>
            </a:pPr>
            <a:r>
              <a:rPr lang="en"/>
              <a:t>What happens when people rely on your feature for a while?</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Use </a:t>
            </a:r>
            <a:r>
              <a:rPr lang="en" u="sng">
                <a:solidFill>
                  <a:schemeClr val="hlink"/>
                </a:solidFill>
                <a:hlinkClick r:id="rId3"/>
              </a:rPr>
              <a:t>worksheet</a:t>
            </a:r>
            <a:endParaRPr/>
          </a:p>
        </p:txBody>
      </p:sp>
      <p:sp>
        <p:nvSpPr>
          <p:cNvPr id="274" name="Google Shape;274;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75" name="Google Shape;275;p41"/>
          <p:cNvPicPr preferRelativeResize="0"/>
          <p:nvPr/>
        </p:nvPicPr>
        <p:blipFill>
          <a:blip r:embed="rId4">
            <a:alphaModFix/>
          </a:blip>
          <a:stretch>
            <a:fillRect/>
          </a:stretch>
        </p:blipFill>
        <p:spPr>
          <a:xfrm>
            <a:off x="402775" y="1179502"/>
            <a:ext cx="3124100" cy="25486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 4: Feedback</a:t>
            </a:r>
            <a:endParaRPr/>
          </a:p>
        </p:txBody>
      </p:sp>
      <p:sp>
        <p:nvSpPr>
          <p:cNvPr id="281" name="Google Shape;281;p42"/>
          <p:cNvSpPr txBox="1"/>
          <p:nvPr>
            <p:ph idx="1" type="body"/>
          </p:nvPr>
        </p:nvSpPr>
        <p:spPr>
          <a:xfrm>
            <a:off x="3852700" y="1152475"/>
            <a:ext cx="4979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routes have real-time arrival information. (Blue in screenshot)</a:t>
            </a:r>
            <a:endParaRPr/>
          </a:p>
          <a:p>
            <a:pPr indent="-342900" lvl="0" marL="457200" rtl="0" algn="l">
              <a:spcBef>
                <a:spcPts val="1600"/>
              </a:spcBef>
              <a:spcAft>
                <a:spcPts val="0"/>
              </a:spcAft>
              <a:buSzPts val="1800"/>
              <a:buChar char="-"/>
            </a:pPr>
            <a:r>
              <a:rPr lang="en"/>
              <a:t>How can you collect feedback about how well this is working?</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Use </a:t>
            </a:r>
            <a:r>
              <a:rPr lang="en" u="sng">
                <a:solidFill>
                  <a:schemeClr val="hlink"/>
                </a:solidFill>
                <a:hlinkClick r:id="rId3"/>
              </a:rPr>
              <a:t>worksheet</a:t>
            </a:r>
            <a:endParaRPr/>
          </a:p>
        </p:txBody>
      </p:sp>
      <p:sp>
        <p:nvSpPr>
          <p:cNvPr id="282" name="Google Shape;282;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83" name="Google Shape;283;p42"/>
          <p:cNvPicPr preferRelativeResize="0"/>
          <p:nvPr/>
        </p:nvPicPr>
        <p:blipFill>
          <a:blip r:embed="rId4">
            <a:alphaModFix/>
          </a:blip>
          <a:stretch>
            <a:fillRect/>
          </a:stretch>
        </p:blipFill>
        <p:spPr>
          <a:xfrm>
            <a:off x="402775" y="1179502"/>
            <a:ext cx="3124100" cy="25486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Risks of adding AI/ML to a user experience</a:t>
            </a:r>
            <a:endParaRPr/>
          </a:p>
        </p:txBody>
      </p:sp>
      <p:sp>
        <p:nvSpPr>
          <p:cNvPr id="78" name="Google Shape;7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t>‹#›</a:t>
            </a:fld>
            <a:endParaRPr sz="10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 5: Heuristics</a:t>
            </a:r>
            <a:endParaRPr/>
          </a:p>
        </p:txBody>
      </p:sp>
      <p:sp>
        <p:nvSpPr>
          <p:cNvPr id="289" name="Google Shape;289;p43"/>
          <p:cNvSpPr txBox="1"/>
          <p:nvPr>
            <p:ph idx="1" type="body"/>
          </p:nvPr>
        </p:nvSpPr>
        <p:spPr>
          <a:xfrm>
            <a:off x="3852700" y="1152475"/>
            <a:ext cx="49797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Use the heuristics worksheet and incorporate as many as you can</a:t>
            </a:r>
            <a:endParaRPr/>
          </a:p>
          <a:p>
            <a:pPr indent="-342900" lvl="0" marL="457200" rtl="0" algn="l">
              <a:spcBef>
                <a:spcPts val="0"/>
              </a:spcBef>
              <a:spcAft>
                <a:spcPts val="0"/>
              </a:spcAft>
              <a:buSzPts val="1800"/>
              <a:buChar char="-"/>
            </a:pPr>
            <a:r>
              <a:rPr lang="en"/>
              <a:t>How many issues from the previous four activities are you able to address?</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Use </a:t>
            </a:r>
            <a:r>
              <a:rPr lang="en" u="sng">
                <a:solidFill>
                  <a:schemeClr val="hlink"/>
                </a:solidFill>
                <a:hlinkClick r:id="rId3"/>
              </a:rPr>
              <a:t>worksheet</a:t>
            </a:r>
            <a:endParaRPr/>
          </a:p>
        </p:txBody>
      </p:sp>
      <p:sp>
        <p:nvSpPr>
          <p:cNvPr id="290" name="Google Shape;290;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91" name="Google Shape;291;p43"/>
          <p:cNvPicPr preferRelativeResize="0"/>
          <p:nvPr/>
        </p:nvPicPr>
        <p:blipFill>
          <a:blip r:embed="rId4">
            <a:alphaModFix/>
          </a:blip>
          <a:stretch>
            <a:fillRect/>
          </a:stretch>
        </p:blipFill>
        <p:spPr>
          <a:xfrm>
            <a:off x="402775" y="1179502"/>
            <a:ext cx="3124100" cy="2548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Uncertainty &amp; Unpredictability</a:t>
            </a:r>
            <a:r>
              <a:rPr lang="en"/>
              <a:t> for users </a:t>
            </a:r>
            <a:endParaRPr/>
          </a:p>
        </p:txBody>
      </p:sp>
      <p:sp>
        <p:nvSpPr>
          <p:cNvPr id="84" name="Google Shape;84;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200"/>
              <a:t>‹#›</a:t>
            </a:fld>
            <a:endParaRPr sz="1200"/>
          </a:p>
        </p:txBody>
      </p:sp>
      <p:sp>
        <p:nvSpPr>
          <p:cNvPr id="85" name="Google Shape;85;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Relinquishing</a:t>
            </a:r>
            <a:r>
              <a:rPr lang="en"/>
              <a:t> control to an AI/ML agent can be helpful, but can be much harder to correct or understand if things go wrong</a:t>
            </a:r>
            <a:endParaRPr/>
          </a:p>
          <a:p>
            <a:pPr indent="-342900" lvl="0" marL="457200" rtl="0" algn="l">
              <a:spcBef>
                <a:spcPts val="1000"/>
              </a:spcBef>
              <a:spcAft>
                <a:spcPts val="1000"/>
              </a:spcAft>
              <a:buSzPts val="1800"/>
              <a:buChar char="-"/>
            </a:pPr>
            <a:r>
              <a:rPr lang="en"/>
              <a:t>“Unpredictability” can joyful in one kind of experience, and a terrible idea in another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a:t>
            </a:r>
            <a:r>
              <a:rPr i="1" lang="en"/>
              <a:t>Severe</a:t>
            </a:r>
            <a:r>
              <a:rPr lang="en"/>
              <a:t> Failure</a:t>
            </a:r>
            <a:endParaRPr/>
          </a:p>
        </p:txBody>
      </p:sp>
      <p:sp>
        <p:nvSpPr>
          <p:cNvPr id="91" name="Google Shape;91;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92" name="Google Shape;92;p18"/>
          <p:cNvPicPr preferRelativeResize="0"/>
          <p:nvPr/>
        </p:nvPicPr>
        <p:blipFill>
          <a:blip r:embed="rId3">
            <a:alphaModFix/>
          </a:blip>
          <a:stretch>
            <a:fillRect/>
          </a:stretch>
        </p:blipFill>
        <p:spPr>
          <a:xfrm>
            <a:off x="2779400" y="1017725"/>
            <a:ext cx="3961375" cy="40140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Mitigating:</a:t>
            </a:r>
            <a:r>
              <a:rPr lang="en"/>
              <a:t> </a:t>
            </a:r>
            <a:r>
              <a:rPr i="1" lang="en"/>
              <a:t>Severe</a:t>
            </a:r>
            <a:r>
              <a:rPr lang="en"/>
              <a:t> </a:t>
            </a:r>
            <a:r>
              <a:rPr lang="en"/>
              <a:t>Failure</a:t>
            </a:r>
            <a:endParaRPr/>
          </a:p>
        </p:txBody>
      </p:sp>
      <p:sp>
        <p:nvSpPr>
          <p:cNvPr id="98" name="Google Shape;9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99" name="Google Shape;99;p19"/>
          <p:cNvPicPr preferRelativeResize="0"/>
          <p:nvPr/>
        </p:nvPicPr>
        <p:blipFill>
          <a:blip r:embed="rId3">
            <a:alphaModFix/>
          </a:blip>
          <a:stretch>
            <a:fillRect/>
          </a:stretch>
        </p:blipFill>
        <p:spPr>
          <a:xfrm>
            <a:off x="4787750" y="0"/>
            <a:ext cx="3239884" cy="5143500"/>
          </a:xfrm>
          <a:prstGeom prst="rect">
            <a:avLst/>
          </a:prstGeom>
          <a:noFill/>
          <a:ln>
            <a:noFill/>
          </a:ln>
        </p:spPr>
      </p:pic>
      <p:sp>
        <p:nvSpPr>
          <p:cNvPr id="100" name="Google Shape;100;p19"/>
          <p:cNvSpPr txBox="1"/>
          <p:nvPr/>
        </p:nvSpPr>
        <p:spPr>
          <a:xfrm>
            <a:off x="295600" y="2385275"/>
            <a:ext cx="4298400" cy="18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33333"/>
                </a:solidFill>
                <a:highlight>
                  <a:srgbClr val="FFFFFF"/>
                </a:highlight>
                <a:latin typeface="News Cycle"/>
                <a:ea typeface="News Cycle"/>
                <a:cs typeface="News Cycle"/>
                <a:sym typeface="News Cycle"/>
              </a:rPr>
              <a:t>“With enough data and computing power, software can be trained to categorize images or transcribe speech to a high level of accuracy. But it can’t easily go beyond the experience of that training. And even the very best algorithms lack the ability to use common sense, or abstract concepts, to refine their interpretation of the world as humans do.</a:t>
            </a:r>
            <a:r>
              <a:rPr b="1" lang="en" sz="1800">
                <a:solidFill>
                  <a:srgbClr val="333333"/>
                </a:solidFill>
                <a:highlight>
                  <a:srgbClr val="FFFFFF"/>
                </a:highlight>
                <a:latin typeface="News Cycle"/>
                <a:ea typeface="News Cycle"/>
                <a:cs typeface="News Cycle"/>
                <a:sym typeface="News Cycle"/>
              </a:rPr>
              <a:t>”</a:t>
            </a:r>
            <a:r>
              <a:rPr b="1" lang="en" sz="1500">
                <a:solidFill>
                  <a:srgbClr val="333333"/>
                </a:solidFill>
                <a:highlight>
                  <a:srgbClr val="FFFFFF"/>
                </a:highlight>
              </a:rPr>
              <a:t> -</a:t>
            </a:r>
            <a:r>
              <a:rPr lang="en" sz="1500">
                <a:solidFill>
                  <a:srgbClr val="333333"/>
                </a:solidFill>
                <a:highlight>
                  <a:srgbClr val="FFFFFF"/>
                </a:highlight>
              </a:rPr>
              <a:t> Wired article (shown →)</a:t>
            </a:r>
            <a:endParaRPr/>
          </a:p>
        </p:txBody>
      </p:sp>
      <p:sp>
        <p:nvSpPr>
          <p:cNvPr id="101" name="Google Shape;101;p19"/>
          <p:cNvSpPr txBox="1"/>
          <p:nvPr>
            <p:ph idx="1" type="body"/>
          </p:nvPr>
        </p:nvSpPr>
        <p:spPr>
          <a:xfrm>
            <a:off x="311700" y="1152475"/>
            <a:ext cx="4298400" cy="89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What do you think about Google’s solution?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a:t>
            </a:r>
            <a:r>
              <a:rPr i="1" lang="en"/>
              <a:t>Severe</a:t>
            </a:r>
            <a:r>
              <a:rPr lang="en"/>
              <a:t> Failure</a:t>
            </a:r>
            <a:endParaRPr/>
          </a:p>
        </p:txBody>
      </p:sp>
      <p:sp>
        <p:nvSpPr>
          <p:cNvPr id="107" name="Google Shape;107;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e.g. it starts with &quot;humans are super cool&quot; and progresses to &quot;Hitler was right I hate the jews&quot;" id="108" name="Google Shape;108;p20" title="Tweet critiquing Tay"/>
          <p:cNvPicPr preferRelativeResize="0"/>
          <p:nvPr/>
        </p:nvPicPr>
        <p:blipFill>
          <a:blip r:embed="rId3">
            <a:alphaModFix/>
          </a:blip>
          <a:stretch>
            <a:fillRect/>
          </a:stretch>
        </p:blipFill>
        <p:spPr>
          <a:xfrm>
            <a:off x="216725" y="1322525"/>
            <a:ext cx="3835234" cy="3340690"/>
          </a:xfrm>
          <a:prstGeom prst="rect">
            <a:avLst/>
          </a:prstGeom>
          <a:noFill/>
          <a:ln>
            <a:noFill/>
          </a:ln>
        </p:spPr>
      </p:pic>
      <p:pic>
        <p:nvPicPr>
          <p:cNvPr id="109" name="Google Shape;109;p20"/>
          <p:cNvPicPr preferRelativeResize="0"/>
          <p:nvPr/>
        </p:nvPicPr>
        <p:blipFill>
          <a:blip r:embed="rId4">
            <a:alphaModFix/>
          </a:blip>
          <a:stretch>
            <a:fillRect/>
          </a:stretch>
        </p:blipFill>
        <p:spPr>
          <a:xfrm>
            <a:off x="4156059" y="260575"/>
            <a:ext cx="4787238" cy="3190833"/>
          </a:xfrm>
          <a:prstGeom prst="rect">
            <a:avLst/>
          </a:prstGeom>
          <a:noFill/>
          <a:ln>
            <a:noFill/>
          </a:ln>
        </p:spPr>
      </p:pic>
      <p:pic>
        <p:nvPicPr>
          <p:cNvPr id="110" name="Google Shape;110;p20" title="Headline: Twitter taught Microsoft's AI chatbot to be a racist asshole in less than a day"/>
          <p:cNvPicPr preferRelativeResize="0"/>
          <p:nvPr/>
        </p:nvPicPr>
        <p:blipFill>
          <a:blip r:embed="rId5">
            <a:alphaModFix/>
          </a:blip>
          <a:stretch>
            <a:fillRect/>
          </a:stretch>
        </p:blipFill>
        <p:spPr>
          <a:xfrm>
            <a:off x="3412900" y="3795024"/>
            <a:ext cx="5572150" cy="91585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was the error?: </a:t>
            </a:r>
            <a:r>
              <a:rPr i="1" lang="en"/>
              <a:t>Severe </a:t>
            </a:r>
            <a:r>
              <a:rPr lang="en"/>
              <a:t>Failure</a:t>
            </a:r>
            <a:endParaRPr/>
          </a:p>
        </p:txBody>
      </p:sp>
      <p:sp>
        <p:nvSpPr>
          <p:cNvPr id="116" name="Google Shape;116;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7" name="Google Shape;117;p21"/>
          <p:cNvPicPr preferRelativeResize="0"/>
          <p:nvPr/>
        </p:nvPicPr>
        <p:blipFill>
          <a:blip r:embed="rId3">
            <a:alphaModFix/>
          </a:blip>
          <a:stretch>
            <a:fillRect/>
          </a:stretch>
        </p:blipFill>
        <p:spPr>
          <a:xfrm>
            <a:off x="6441298" y="228400"/>
            <a:ext cx="2579847" cy="1719551"/>
          </a:xfrm>
          <a:prstGeom prst="rect">
            <a:avLst/>
          </a:prstGeom>
          <a:noFill/>
          <a:ln>
            <a:noFill/>
          </a:ln>
        </p:spPr>
      </p:pic>
      <p:sp>
        <p:nvSpPr>
          <p:cNvPr id="118" name="Google Shape;118;p21"/>
          <p:cNvSpPr txBox="1"/>
          <p:nvPr>
            <p:ph idx="1" type="body"/>
          </p:nvPr>
        </p:nvSpPr>
        <p:spPr>
          <a:xfrm>
            <a:off x="311700" y="1152475"/>
            <a:ext cx="60759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Tay’s earlier version </a:t>
            </a:r>
            <a:r>
              <a:rPr b="1" lang="en"/>
              <a:t>XiaoIce</a:t>
            </a:r>
            <a:r>
              <a:rPr lang="en"/>
              <a:t> ran on China’s most widespread instant messaging app Wechat … without any major ethical incidents</a:t>
            </a:r>
            <a:endParaRPr/>
          </a:p>
          <a:p>
            <a:pPr indent="-342900" lvl="0" marL="457200" rtl="0" algn="l">
              <a:spcBef>
                <a:spcPts val="1000"/>
              </a:spcBef>
              <a:spcAft>
                <a:spcPts val="0"/>
              </a:spcAft>
              <a:buSzPts val="1800"/>
              <a:buChar char="●"/>
            </a:pPr>
            <a:r>
              <a:rPr lang="en"/>
              <a:t>What makes Twitter a different </a:t>
            </a:r>
            <a:r>
              <a:rPr lang="en"/>
              <a:t>environment</a:t>
            </a:r>
            <a:r>
              <a:rPr lang="en"/>
              <a:t>?</a:t>
            </a:r>
            <a:endParaRPr/>
          </a:p>
          <a:p>
            <a:pPr indent="-342900" lvl="0" marL="457200" rtl="0" algn="l">
              <a:spcBef>
                <a:spcPts val="1000"/>
              </a:spcBef>
              <a:spcAft>
                <a:spcPts val="1000"/>
              </a:spcAft>
              <a:buSzPts val="1800"/>
              <a:buChar char="●"/>
            </a:pPr>
            <a:r>
              <a:rPr lang="en"/>
              <a:t>Tay had no </a:t>
            </a:r>
            <a:r>
              <a:rPr i="1" lang="en"/>
              <a:t>moral agency</a:t>
            </a:r>
            <a:r>
              <a:rPr lang="en"/>
              <a:t>. To her, words like </a:t>
            </a:r>
            <a:r>
              <a:rPr b="1" lang="en"/>
              <a:t>Hitler</a:t>
            </a:r>
            <a:r>
              <a:rPr lang="en"/>
              <a:t> or </a:t>
            </a:r>
            <a:r>
              <a:rPr b="1" lang="en"/>
              <a:t>Holocaust</a:t>
            </a:r>
            <a:r>
              <a:rPr lang="en"/>
              <a:t> are not different from words like </a:t>
            </a:r>
            <a:r>
              <a:rPr b="1" lang="en"/>
              <a:t>chair</a:t>
            </a:r>
            <a:r>
              <a:rPr lang="en"/>
              <a:t> or </a:t>
            </a:r>
            <a:r>
              <a:rPr b="1" lang="en"/>
              <a:t>Oklahoma</a:t>
            </a:r>
            <a:r>
              <a:rPr lang="en"/>
              <a:t>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Mitigating: </a:t>
            </a:r>
            <a:r>
              <a:rPr i="1" lang="en"/>
              <a:t>Severe </a:t>
            </a:r>
            <a:r>
              <a:rPr lang="en"/>
              <a:t>Failure</a:t>
            </a:r>
            <a:endParaRPr/>
          </a:p>
        </p:txBody>
      </p:sp>
      <p:sp>
        <p:nvSpPr>
          <p:cNvPr id="124" name="Google Shape;124;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5" name="Google Shape;125;p22"/>
          <p:cNvPicPr preferRelativeResize="0"/>
          <p:nvPr/>
        </p:nvPicPr>
        <p:blipFill>
          <a:blip r:embed="rId3">
            <a:alphaModFix/>
          </a:blip>
          <a:stretch>
            <a:fillRect/>
          </a:stretch>
        </p:blipFill>
        <p:spPr>
          <a:xfrm>
            <a:off x="187000" y="1249175"/>
            <a:ext cx="3274200" cy="2182349"/>
          </a:xfrm>
          <a:prstGeom prst="rect">
            <a:avLst/>
          </a:prstGeom>
          <a:noFill/>
          <a:ln>
            <a:noFill/>
          </a:ln>
        </p:spPr>
      </p:pic>
      <p:pic>
        <p:nvPicPr>
          <p:cNvPr id="126" name="Google Shape;126;p22"/>
          <p:cNvPicPr preferRelativeResize="0"/>
          <p:nvPr/>
        </p:nvPicPr>
        <p:blipFill>
          <a:blip r:embed="rId4">
            <a:alphaModFix/>
          </a:blip>
          <a:stretch>
            <a:fillRect/>
          </a:stretch>
        </p:blipFill>
        <p:spPr>
          <a:xfrm>
            <a:off x="5003550" y="1249175"/>
            <a:ext cx="3879740" cy="2182349"/>
          </a:xfrm>
          <a:prstGeom prst="rect">
            <a:avLst/>
          </a:prstGeom>
          <a:noFill/>
          <a:ln>
            <a:noFill/>
          </a:ln>
        </p:spPr>
      </p:pic>
      <p:sp>
        <p:nvSpPr>
          <p:cNvPr id="127" name="Google Shape;127;p22"/>
          <p:cNvSpPr txBox="1"/>
          <p:nvPr/>
        </p:nvSpPr>
        <p:spPr>
          <a:xfrm>
            <a:off x="187000" y="3493400"/>
            <a:ext cx="3274200" cy="5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2017 Tay</a:t>
            </a:r>
            <a:r>
              <a:rPr lang="en"/>
              <a:t> used some black-listing of ‘bad words’ but could make no moral judgements.</a:t>
            </a:r>
            <a:endParaRPr/>
          </a:p>
        </p:txBody>
      </p:sp>
      <p:sp>
        <p:nvSpPr>
          <p:cNvPr id="128" name="Google Shape;128;p22"/>
          <p:cNvSpPr txBox="1"/>
          <p:nvPr/>
        </p:nvSpPr>
        <p:spPr>
          <a:xfrm>
            <a:off x="5003550" y="3493400"/>
            <a:ext cx="3879600" cy="5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2018 Zoe</a:t>
            </a:r>
            <a:r>
              <a:rPr lang="en"/>
              <a:t> uses both black-listing of ‘bad words’ and makes moral judgements.</a:t>
            </a:r>
            <a:endParaRPr/>
          </a:p>
        </p:txBody>
      </p:sp>
      <p:cxnSp>
        <p:nvCxnSpPr>
          <p:cNvPr id="129" name="Google Shape;129;p22"/>
          <p:cNvCxnSpPr/>
          <p:nvPr/>
        </p:nvCxnSpPr>
        <p:spPr>
          <a:xfrm>
            <a:off x="3636725" y="2438925"/>
            <a:ext cx="1191300" cy="0"/>
          </a:xfrm>
          <a:prstGeom prst="straightConnector1">
            <a:avLst/>
          </a:prstGeom>
          <a:noFill/>
          <a:ln cap="flat" cmpd="sng" w="76200">
            <a:solidFill>
              <a:srgbClr val="0000FF"/>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HAII Styleguid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